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slideMasters/slideMaster66.xml" ContentType="application/vnd.openxmlformats-officedocument.presentationml.slideMaster+xml"/>
  <Override PartName="/ppt/slides/slide66.xml" ContentType="application/vnd.openxmlformats-officedocument.presentationml.slide+xml"/>
  <Override PartName="/ppt/slideMasters/slideMaster67.xml" ContentType="application/vnd.openxmlformats-officedocument.presentationml.slideMaster+xml"/>
  <Override PartName="/ppt/slides/slide67.xml" ContentType="application/vnd.openxmlformats-officedocument.presentationml.slide+xml"/>
  <Override PartName="/ppt/slideMasters/slideMaster68.xml" ContentType="application/vnd.openxmlformats-officedocument.presentationml.slideMaster+xml"/>
  <Override PartName="/ppt/slides/slide68.xml" ContentType="application/vnd.openxmlformats-officedocument.presentationml.slide+xml"/>
  <Override PartName="/ppt/slideMasters/slideMaster69.xml" ContentType="application/vnd.openxmlformats-officedocument.presentationml.slideMaster+xml"/>
  <Override PartName="/ppt/slides/slide69.xml" ContentType="application/vnd.openxmlformats-officedocument.presentationml.slide+xml"/>
  <Override PartName="/ppt/slideMasters/slideMaster70.xml" ContentType="application/vnd.openxmlformats-officedocument.presentationml.slideMaster+xml"/>
  <Override PartName="/ppt/slides/slide70.xml" ContentType="application/vnd.openxmlformats-officedocument.presentationml.slide+xml"/>
  <Override PartName="/ppt/slideMasters/slideMaster71.xml" ContentType="application/vnd.openxmlformats-officedocument.presentationml.slideMaster+xml"/>
  <Override PartName="/ppt/slides/slide71.xml" ContentType="application/vnd.openxmlformats-officedocument.presentationml.slide+xml"/>
  <Override PartName="/ppt/slideMasters/slideMaster72.xml" ContentType="application/vnd.openxmlformats-officedocument.presentationml.slideMaster+xml"/>
  <Override PartName="/ppt/slides/slide72.xml" ContentType="application/vnd.openxmlformats-officedocument.presentationml.slide+xml"/>
  <Override PartName="/ppt/slideMasters/slideMaster73.xml" ContentType="application/vnd.openxmlformats-officedocument.presentationml.slideMaster+xml"/>
  <Override PartName="/ppt/slides/slide73.xml" ContentType="application/vnd.openxmlformats-officedocument.presentationml.slide+xml"/>
  <Override PartName="/ppt/slideMasters/slideMaster74.xml" ContentType="application/vnd.openxmlformats-officedocument.presentationml.slideMaster+xml"/>
  <Override PartName="/ppt/slides/slide74.xml" ContentType="application/vnd.openxmlformats-officedocument.presentationml.slide+xml"/>
  <Override PartName="/ppt/slideMasters/slideMaster75.xml" ContentType="application/vnd.openxmlformats-officedocument.presentationml.slideMaster+xml"/>
  <Override PartName="/ppt/slides/slide75.xml" ContentType="application/vnd.openxmlformats-officedocument.presentationml.slide+xml"/>
  <Override PartName="/ppt/slideMasters/slideMaster76.xml" ContentType="application/vnd.openxmlformats-officedocument.presentationml.slideMaster+xml"/>
  <Override PartName="/ppt/slides/slide76.xml" ContentType="application/vnd.openxmlformats-officedocument.presentationml.slide+xml"/>
  <Override PartName="/ppt/slideMasters/slideMaster77.xml" ContentType="application/vnd.openxmlformats-officedocument.presentationml.slideMaster+xml"/>
  <Override PartName="/ppt/slides/slide77.xml" ContentType="application/vnd.openxmlformats-officedocument.presentationml.slide+xml"/>
  <Override PartName="/ppt/slideMasters/slideMaster78.xml" ContentType="application/vnd.openxmlformats-officedocument.presentationml.slideMaster+xml"/>
  <Override PartName="/ppt/slides/slide78.xml" ContentType="application/vnd.openxmlformats-officedocument.presentationml.slide+xml"/>
  <Override PartName="/ppt/slideMasters/slideMaster79.xml" ContentType="application/vnd.openxmlformats-officedocument.presentationml.slideMaster+xml"/>
  <Override PartName="/ppt/slides/slide79.xml" ContentType="application/vnd.openxmlformats-officedocument.presentationml.slide+xml"/>
  <Override PartName="/ppt/slideMasters/slideMaster80.xml" ContentType="application/vnd.openxmlformats-officedocument.presentationml.slideMaster+xml"/>
  <Override PartName="/ppt/slides/slide80.xml" ContentType="application/vnd.openxmlformats-officedocument.presentationml.slide+xml"/>
  <Override PartName="/ppt/slideMasters/slideMaster81.xml" ContentType="application/vnd.openxmlformats-officedocument.presentationml.slideMaster+xml"/>
  <Override PartName="/ppt/slides/slide81.xml" ContentType="application/vnd.openxmlformats-officedocument.presentationml.slide+xml"/>
  <Override PartName="/ppt/slideMasters/slideMaster82.xml" ContentType="application/vnd.openxmlformats-officedocument.presentationml.slideMaster+xml"/>
  <Override PartName="/ppt/slides/slide82.xml" ContentType="application/vnd.openxmlformats-officedocument.presentationml.slide+xml"/>
  <Override PartName="/ppt/slideMasters/slideMaster83.xml" ContentType="application/vnd.openxmlformats-officedocument.presentationml.slideMaster+xml"/>
  <Override PartName="/ppt/slides/slide83.xml" ContentType="application/vnd.openxmlformats-officedocument.presentationml.slide+xml"/>
  <Override PartName="/ppt/slideMasters/slideMaster84.xml" ContentType="application/vnd.openxmlformats-officedocument.presentationml.slideMaster+xml"/>
  <Override PartName="/ppt/slides/slide84.xml" ContentType="application/vnd.openxmlformats-officedocument.presentationml.slide+xml"/>
  <Override PartName="/ppt/slideMasters/slideMaster85.xml" ContentType="application/vnd.openxmlformats-officedocument.presentationml.slideMaster+xml"/>
  <Override PartName="/ppt/slides/slide85.xml" ContentType="application/vnd.openxmlformats-officedocument.presentationml.slide+xml"/>
  <Override PartName="/ppt/slideMasters/slideMaster86.xml" ContentType="application/vnd.openxmlformats-officedocument.presentationml.slideMaster+xml"/>
  <Override PartName="/ppt/slides/slide86.xml" ContentType="application/vnd.openxmlformats-officedocument.presentationml.slide+xml"/>
  <Override PartName="/ppt/slideMasters/slideMaster87.xml" ContentType="application/vnd.openxmlformats-officedocument.presentationml.slideMaster+xml"/>
  <Override PartName="/ppt/slides/slide87.xml" ContentType="application/vnd.openxmlformats-officedocument.presentationml.slide+xml"/>
  <Override PartName="/ppt/slideMasters/slideMaster88.xml" ContentType="application/vnd.openxmlformats-officedocument.presentationml.slideMaster+xml"/>
  <Override PartName="/ppt/slides/slide88.xml" ContentType="application/vnd.openxmlformats-officedocument.presentationml.slide+xml"/>
  <Override PartName="/ppt/slideMasters/slideMaster89.xml" ContentType="application/vnd.openxmlformats-officedocument.presentationml.slideMaster+xml"/>
  <Override PartName="/ppt/slides/slide89.xml" ContentType="application/vnd.openxmlformats-officedocument.presentationml.slide+xml"/>
  <Override PartName="/ppt/slideMasters/slideMaster90.xml" ContentType="application/vnd.openxmlformats-officedocument.presentationml.slideMaster+xml"/>
  <Override PartName="/ppt/slides/slide90.xml" ContentType="application/vnd.openxmlformats-officedocument.presentationml.slide+xml"/>
  <Override PartName="/ppt/slideMasters/slideMaster91.xml" ContentType="application/vnd.openxmlformats-officedocument.presentationml.slideMaster+xml"/>
  <Override PartName="/ppt/slides/slide91.xml" ContentType="application/vnd.openxmlformats-officedocument.presentationml.slide+xml"/>
  <Override PartName="/ppt/slideMasters/slideMaster92.xml" ContentType="application/vnd.openxmlformats-officedocument.presentationml.slideMaster+xml"/>
  <Override PartName="/ppt/slides/slide92.xml" ContentType="application/vnd.openxmlformats-officedocument.presentationml.slide+xml"/>
  <Override PartName="/ppt/slideMasters/slideMaster93.xml" ContentType="application/vnd.openxmlformats-officedocument.presentationml.slideMaster+xml"/>
  <Override PartName="/ppt/slides/slide93.xml" ContentType="application/vnd.openxmlformats-officedocument.presentationml.slide+xml"/>
  <Override PartName="/ppt/slideMasters/slideMaster94.xml" ContentType="application/vnd.openxmlformats-officedocument.presentationml.slideMaster+xml"/>
  <Override PartName="/ppt/slides/slide94.xml" ContentType="application/vnd.openxmlformats-officedocument.presentationml.slide+xml"/>
  <Override PartName="/ppt/slideMasters/slideMaster95.xml" ContentType="application/vnd.openxmlformats-officedocument.presentationml.slideMaster+xml"/>
  <Override PartName="/ppt/slides/slide95.xml" ContentType="application/vnd.openxmlformats-officedocument.presentationml.slide+xml"/>
  <Override PartName="/ppt/slideMasters/slideMaster96.xml" ContentType="application/vnd.openxmlformats-officedocument.presentationml.slideMaster+xml"/>
  <Override PartName="/ppt/slides/slide96.xml" ContentType="application/vnd.openxmlformats-officedocument.presentationml.slide+xml"/>
  <Override PartName="/ppt/slideMasters/slideMaster97.xml" ContentType="application/vnd.openxmlformats-officedocument.presentationml.slideMaster+xml"/>
  <Override PartName="/ppt/slides/slide9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</p:sldIdLst>
  <p:notesMasterIdLst>
    <p:notesMasterId r:id="rId9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notesMaster" Target="notesMasters/notesMaster1.xml"/><Relationship Id="rId100" Type="http://schemas.openxmlformats.org/officeDocument/2006/relationships/presProps" Target="presProps.xml"/><Relationship Id="rId101" Type="http://schemas.openxmlformats.org/officeDocument/2006/relationships/viewProps" Target="viewProps.xml"/><Relationship Id="rId102" Type="http://schemas.openxmlformats.org/officeDocument/2006/relationships/theme" Target="theme/theme1.xml"/><Relationship Id="rId10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_rels/notesSlide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1.xml"/>
		</Relationships>
</file>

<file path=ppt/notesSlides/_rels/notesSlide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2.xml"/>
		</Relationships>
</file>

<file path=ppt/notesSlides/_rels/notesSlide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3.xml"/>
		</Relationships>
</file>

<file path=ppt/notesSlides/_rels/notesSlide7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4.xml"/>
		</Relationships>
</file>

<file path=ppt/notesSlides/_rels/notesSlide7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5.xml"/>
		</Relationships>
</file>

<file path=ppt/notesSlides/_rels/notesSlide7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6.xml"/>
		</Relationships>
</file>

<file path=ppt/notesSlides/_rels/notesSlide7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7.xml"/>
		</Relationships>
</file>

<file path=ppt/notesSlides/_rels/notesSlide7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8.xml"/>
		</Relationships>
</file>

<file path=ppt/notesSlides/_rels/notesSlide7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9.xml"/>
		</Relationships>
</file>

<file path=ppt/notesSlides/_rels/notesSlide8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0.xml"/>
		</Relationships>
</file>

<file path=ppt/notesSlides/_rels/notesSlide8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1.xml"/>
		</Relationships>
</file>

<file path=ppt/notesSlides/_rels/notesSlide8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2.xml"/>
		</Relationships>
</file>

<file path=ppt/notesSlides/_rels/notesSlide8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3.xml"/>
		</Relationships>
</file>

<file path=ppt/notesSlides/_rels/notesSlide8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4.xml"/>
		</Relationships>
</file>

<file path=ppt/notesSlides/_rels/notesSlide8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5.xml"/>
		</Relationships>
</file>

<file path=ppt/notesSlides/_rels/notesSlide8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6.xml"/>
		</Relationships>
</file>

<file path=ppt/notesSlides/_rels/notesSlide8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7.xml"/>
		</Relationships>
</file>

<file path=ppt/notesSlides/_rels/notesSlide8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8.xml"/>
		</Relationships>
</file>

<file path=ppt/notesSlides/_rels/notesSlide8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9.xml"/>
		</Relationships>
</file>

<file path=ppt/notesSlides/_rels/notesSlide9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0.xml"/>
		</Relationships>
</file>

<file path=ppt/notesSlides/_rels/notesSlide9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1.xml"/>
		</Relationships>
</file>

<file path=ppt/notesSlides/_rels/notesSlide9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2.xml"/>
		</Relationships>
</file>

<file path=ppt/notesSlides/_rels/notesSlide9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3.xml"/>
		</Relationships>
</file>

<file path=ppt/notesSlides/_rels/notesSlide9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4.xml"/>
		</Relationships>
</file>

<file path=ppt/notesSlides/_rels/notesSlide9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5.xml"/>
		</Relationships>
</file>

<file path=ppt/notesSlides/_rels/notesSlide9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6.xml"/>
		</Relationships>
</file>

<file path=ppt/notesSlides/_rels/notesSlide9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出典：Philippines DILG/LGA 行方不明者・死者管理現場マニュアル p.26–27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出典：Philippines DILG/LGA 現場マニュアル p.36, 51–53／NDMA Guidelines Annexure-K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出典：Philippines DILG/LGA 現場マニュアル p.51（Box C）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出典：PAHO/WHO 災害時の遺体管理（日本語版）p.16–17, 35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出典：PAHO/WHO 災害時の遺体管理 p.35–38, 144–145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出典：ICRC/WHO 災害後の遺体管理 第二版 第7章 p.23–24／PAHO/WHO p.21, 35, 50–51／NDMA p.18–19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出典：広域火葬計画 別添「遺体の取扱いに対する心得及び遺体適正処理ガイドライン」2(4)(5)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出典：東京都「検視・検案等活動マニュアル」p.19, 69–70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出典：ICRC/WHO 災害後の遺体管理 第二版 第3章 p.7–9・よくある質問 p.35–36／PAHO/WHO p.66–67, 89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出典：PAHO/WHO 災害時の遺体管理 p.32–34, 147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出典：ICRC/WHO 第二版 第4章 p.11–12・第7章 p.23・別添3 p.49／Philippines 現場マニュアル p.58–59, 70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出典：日本防災教育訓練センター「カスタム遺体圧縮袋（VacSeal）の作成提案」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出典：東京都「検視・検案等活動マニュアル」p.17–19（東京都の基準）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出典：東京都「検視・検案等活動マニュアル」p.17, 23, 34／広域火葬計画 別添 2(5)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出典：ICRC/WHO 災害後の遺体管理 第二版 第5章 p.14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出典：ICRC/WHO 第二版 第5章 p.16・別添1 遺体情報フォーム p.40–42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出典：広域火葬計画 別添「遺体適正処理ガイドライン」2(5)ア・2(7)ウ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出典：厚生労働省 生活衛生課（令和7年10月29日）事業者等における適切な御遺体の取扱い等 p.8–9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出典：PAHO/WHO 災害時の遺体管理 p.107–108, 114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出典：藤代「遺体確認時の遺族への支援」トラウマティック・ストレス10(1) p.58–62／ICRC/WHO 第二版 第9章 p.29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出典：東京都「検視・検案等活動マニュアル」p.23–24／広域火葬計画 別添 2(6)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出典：Philippines DILG/LGA 現場マニュアル p.42, 71–72, 83／NDMA Guidelines p.25–26／ICRC/WHO 第二版 第10章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出典：ICRC/WHO 第二版 別添2 p.45–48／NDMA Annexure-I p.78–85／PAHO/WHO p.18, 29–30, 47–49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出典：PAHO/WHO p.3, 6–7, 113, 155／ICRC/WHO 第二版 第11章 p.33–34／NDMA p.31–33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出典：NDMA Guidelines p.28, Annexure-K／Philippines 現場マニュアル p.27, 33–37, 69, 94／東京都マニュアル p.24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出典：東京都「検視・検案等活動マニュアル」p.30–33／厚労省 健衛発0730第1号（H26）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出典：広域火葬計画 別添 2(7)(8)／東京都マニュアル p.33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出典：ICRC/WHO 災害後の遺体管理 第二版 第7章 p.24・第8章 p.27–28・別添7 p.59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出典：PAHO/WHO 災害時の遺体管理 p.22–23, 111–112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image" Target="../media/image-20-5.png"/><Relationship Id="rId6" Type="http://schemas.openxmlformats.org/officeDocument/2006/relationships/image" Target="../media/image-20-6.png"/><Relationship Id="rId7" Type="http://schemas.openxmlformats.org/officeDocument/2006/relationships/image" Target="../media/image-20-7.png"/><Relationship Id="rId8" Type="http://schemas.openxmlformats.org/officeDocument/2006/relationships/image" Target="../media/image-20-8.png"/><Relationship Id="rId9" Type="http://schemas.openxmlformats.org/officeDocument/2006/relationships/image" Target="../media/image-20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image" Target="../media/image-21-5.png"/><Relationship Id="rId6" Type="http://schemas.openxmlformats.org/officeDocument/2006/relationships/image" Target="../media/image-21-6.png"/><Relationship Id="rId7" Type="http://schemas.openxmlformats.org/officeDocument/2006/relationships/image" Target="../media/image-21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image" Target="../media/image-25-5.png"/><Relationship Id="rId6" Type="http://schemas.openxmlformats.org/officeDocument/2006/relationships/image" Target="../media/image-25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image" Target="../media/image-26-4.png"/><Relationship Id="rId5" Type="http://schemas.openxmlformats.org/officeDocument/2006/relationships/image" Target="../media/image-26-5.png"/><Relationship Id="rId6" Type="http://schemas.openxmlformats.org/officeDocument/2006/relationships/image" Target="../media/image-26-6.png"/><Relationship Id="rId7" Type="http://schemas.openxmlformats.org/officeDocument/2006/relationships/image" Target="../media/image-26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image" Target="../media/image-27-5.png"/><Relationship Id="rId6" Type="http://schemas.openxmlformats.org/officeDocument/2006/relationships/image" Target="../media/image-27-6.png"/><Relationship Id="rId7" Type="http://schemas.openxmlformats.org/officeDocument/2006/relationships/image" Target="../media/image-27-7.png"/><Relationship Id="rId8" Type="http://schemas.openxmlformats.org/officeDocument/2006/relationships/image" Target="../media/image-27-8.png"/><Relationship Id="rId9" Type="http://schemas.openxmlformats.org/officeDocument/2006/relationships/image" Target="../media/image-27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image" Target="../media/image-28-5.png"/><Relationship Id="rId6" Type="http://schemas.openxmlformats.org/officeDocument/2006/relationships/image" Target="../media/image-28-6.png"/><Relationship Id="rId7" Type="http://schemas.openxmlformats.org/officeDocument/2006/relationships/image" Target="../media/image-28-7.png"/><Relationship Id="rId8" Type="http://schemas.openxmlformats.org/officeDocument/2006/relationships/image" Target="../media/image-28-8.pn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image" Target="../media/image-31-4.png"/><Relationship Id="rId5" Type="http://schemas.openxmlformats.org/officeDocument/2006/relationships/image" Target="../media/image-31-5.png"/><Relationship Id="rId6" Type="http://schemas.openxmlformats.org/officeDocument/2006/relationships/image" Target="../media/image-31-6.png"/><Relationship Id="rId7" Type="http://schemas.openxmlformats.org/officeDocument/2006/relationships/image" Target="../media/image-31-7.png"/><Relationship Id="rId8" Type="http://schemas.openxmlformats.org/officeDocument/2006/relationships/image" Target="../media/image-31-8.png"/><Relationship Id="rId9" Type="http://schemas.openxmlformats.org/officeDocument/2006/relationships/image" Target="../media/image-31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3.png"/><Relationship Id="rId4" Type="http://schemas.openxmlformats.org/officeDocument/2006/relationships/image" Target="../media/image-32-4.png"/><Relationship Id="rId5" Type="http://schemas.openxmlformats.org/officeDocument/2006/relationships/image" Target="../media/image-32-5.png"/><Relationship Id="rId6" Type="http://schemas.openxmlformats.org/officeDocument/2006/relationships/image" Target="../media/image-32-6.png"/><Relationship Id="rId7" Type="http://schemas.openxmlformats.org/officeDocument/2006/relationships/image" Target="../media/image-32-7.png"/><Relationship Id="rId8" Type="http://schemas.openxmlformats.org/officeDocument/2006/relationships/image" Target="../media/image-32-8.png"/><Relationship Id="rId9" Type="http://schemas.openxmlformats.org/officeDocument/2006/relationships/image" Target="../media/image-32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image" Target="../media/image-33-3.png"/><Relationship Id="rId4" Type="http://schemas.openxmlformats.org/officeDocument/2006/relationships/image" Target="../media/image-33-4.png"/><Relationship Id="rId5" Type="http://schemas.openxmlformats.org/officeDocument/2006/relationships/image" Target="../media/image-33-5.png"/><Relationship Id="rId6" Type="http://schemas.openxmlformats.org/officeDocument/2006/relationships/image" Target="../media/image-33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png"/><Relationship Id="rId3" Type="http://schemas.openxmlformats.org/officeDocument/2006/relationships/image" Target="../media/image-34-3.png"/><Relationship Id="rId4" Type="http://schemas.openxmlformats.org/officeDocument/2006/relationships/image" Target="../media/image-34-4.png"/><Relationship Id="rId5" Type="http://schemas.openxmlformats.org/officeDocument/2006/relationships/image" Target="../media/image-34-5.png"/><Relationship Id="rId6" Type="http://schemas.openxmlformats.org/officeDocument/2006/relationships/image" Target="../media/image-34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image" Target="../media/image-35-3.png"/><Relationship Id="rId4" Type="http://schemas.openxmlformats.org/officeDocument/2006/relationships/image" Target="../media/image-35-4.png"/><Relationship Id="rId5" Type="http://schemas.openxmlformats.org/officeDocument/2006/relationships/image" Target="../media/image-35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png"/><Relationship Id="rId3" Type="http://schemas.openxmlformats.org/officeDocument/2006/relationships/image" Target="../media/image-40-3.png"/><Relationship Id="rId4" Type="http://schemas.openxmlformats.org/officeDocument/2006/relationships/image" Target="../media/image-40-4.png"/><Relationship Id="rId5" Type="http://schemas.openxmlformats.org/officeDocument/2006/relationships/image" Target="../media/image-40-5.png"/><Relationship Id="rId6" Type="http://schemas.openxmlformats.org/officeDocument/2006/relationships/image" Target="../media/image-40-6.png"/><Relationship Id="rId7" Type="http://schemas.openxmlformats.org/officeDocument/2006/relationships/image" Target="../media/image-40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image" Target="../media/image-41-2.png"/><Relationship Id="rId3" Type="http://schemas.openxmlformats.org/officeDocument/2006/relationships/image" Target="../media/image-41-3.png"/><Relationship Id="rId4" Type="http://schemas.openxmlformats.org/officeDocument/2006/relationships/image" Target="../media/image-41-4.png"/><Relationship Id="rId5" Type="http://schemas.openxmlformats.org/officeDocument/2006/relationships/image" Target="../media/image-41-5.png"/><Relationship Id="rId6" Type="http://schemas.openxmlformats.org/officeDocument/2006/relationships/image" Target="../media/image-41-6.png"/><Relationship Id="rId7" Type="http://schemas.openxmlformats.org/officeDocument/2006/relationships/image" Target="../media/image-41-7.png"/><Relationship Id="rId8" Type="http://schemas.openxmlformats.org/officeDocument/2006/relationships/image" Target="../media/image-41-8.png"/><Relationship Id="rId9" Type="http://schemas.openxmlformats.org/officeDocument/2006/relationships/image" Target="../media/image-41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image" Target="../media/image-42-2.png"/><Relationship Id="rId3" Type="http://schemas.openxmlformats.org/officeDocument/2006/relationships/image" Target="../media/image-42-3.png"/><Relationship Id="rId4" Type="http://schemas.openxmlformats.org/officeDocument/2006/relationships/image" Target="../media/image-42-4.png"/><Relationship Id="rId5" Type="http://schemas.openxmlformats.org/officeDocument/2006/relationships/image" Target="../media/image-42-5.png"/><Relationship Id="rId6" Type="http://schemas.openxmlformats.org/officeDocument/2006/relationships/image" Target="../media/image-42-6.png"/><Relationship Id="rId7" Type="http://schemas.openxmlformats.org/officeDocument/2006/relationships/image" Target="../media/image-42-7.png"/><Relationship Id="rId8" Type="http://schemas.openxmlformats.org/officeDocument/2006/relationships/image" Target="../media/image-42-8.png"/><Relationship Id="rId9" Type="http://schemas.openxmlformats.org/officeDocument/2006/relationships/image" Target="../media/image-42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image" Target="../media/image-43-2.png"/><Relationship Id="rId3" Type="http://schemas.openxmlformats.org/officeDocument/2006/relationships/image" Target="../media/image-43-3.png"/><Relationship Id="rId4" Type="http://schemas.openxmlformats.org/officeDocument/2006/relationships/image" Target="../media/image-43-4.png"/><Relationship Id="rId5" Type="http://schemas.openxmlformats.org/officeDocument/2006/relationships/image" Target="../media/image-43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image" Target="../media/image-44-2.png"/><Relationship Id="rId3" Type="http://schemas.openxmlformats.org/officeDocument/2006/relationships/image" Target="../media/image-44-3.png"/><Relationship Id="rId4" Type="http://schemas.openxmlformats.org/officeDocument/2006/relationships/image" Target="../media/image-44-4.png"/><Relationship Id="rId5" Type="http://schemas.openxmlformats.org/officeDocument/2006/relationships/image" Target="../media/image-44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image" Target="../media/image-45-2.png"/><Relationship Id="rId3" Type="http://schemas.openxmlformats.org/officeDocument/2006/relationships/image" Target="../media/image-45-3.png"/><Relationship Id="rId4" Type="http://schemas.openxmlformats.org/officeDocument/2006/relationships/image" Target="../media/image-45-4.png"/><Relationship Id="rId5" Type="http://schemas.openxmlformats.org/officeDocument/2006/relationships/image" Target="../media/image-45-5.png"/><Relationship Id="rId6" Type="http://schemas.openxmlformats.org/officeDocument/2006/relationships/image" Target="../media/image-45-6.png"/><Relationship Id="rId7" Type="http://schemas.openxmlformats.org/officeDocument/2006/relationships/image" Target="../media/image-45-7.png"/><Relationship Id="rId8" Type="http://schemas.openxmlformats.org/officeDocument/2006/relationships/image" Target="../media/image-45-8.png"/><Relationship Id="rId9" Type="http://schemas.openxmlformats.org/officeDocument/2006/relationships/image" Target="../media/image-45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image" Target="../media/image-46-2.png"/><Relationship Id="rId3" Type="http://schemas.openxmlformats.org/officeDocument/2006/relationships/image" Target="../media/image-46-3.png"/><Relationship Id="rId4" Type="http://schemas.openxmlformats.org/officeDocument/2006/relationships/image" Target="../media/image-46-4.png"/><Relationship Id="rId5" Type="http://schemas.openxmlformats.org/officeDocument/2006/relationships/image" Target="../media/image-46-5.png"/><Relationship Id="rId6" Type="http://schemas.openxmlformats.org/officeDocument/2006/relationships/image" Target="../media/image-46-6.png"/><Relationship Id="rId7" Type="http://schemas.openxmlformats.org/officeDocument/2006/relationships/image" Target="../media/image-46-7.png"/><Relationship Id="rId8" Type="http://schemas.openxmlformats.org/officeDocument/2006/relationships/image" Target="../media/image-46-8.png"/><Relationship Id="rId9" Type="http://schemas.openxmlformats.org/officeDocument/2006/relationships/image" Target="../media/image-46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png"/><Relationship Id="rId2" Type="http://schemas.openxmlformats.org/officeDocument/2006/relationships/image" Target="../media/image-47-2.png"/><Relationship Id="rId3" Type="http://schemas.openxmlformats.org/officeDocument/2006/relationships/image" Target="../media/image-47-3.png"/><Relationship Id="rId4" Type="http://schemas.openxmlformats.org/officeDocument/2006/relationships/image" Target="../media/image-47-4.png"/><Relationship Id="rId5" Type="http://schemas.openxmlformats.org/officeDocument/2006/relationships/image" Target="../media/image-47-5.png"/><Relationship Id="rId6" Type="http://schemas.openxmlformats.org/officeDocument/2006/relationships/image" Target="../media/image-47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png"/><Relationship Id="rId2" Type="http://schemas.openxmlformats.org/officeDocument/2006/relationships/image" Target="../media/image-48-2.png"/><Relationship Id="rId3" Type="http://schemas.openxmlformats.org/officeDocument/2006/relationships/image" Target="../media/image-48-3.png"/><Relationship Id="rId4" Type="http://schemas.openxmlformats.org/officeDocument/2006/relationships/image" Target="../media/image-48-4.png"/><Relationship Id="rId5" Type="http://schemas.openxmlformats.org/officeDocument/2006/relationships/image" Target="../media/image-48-5.png"/><Relationship Id="rId6" Type="http://schemas.openxmlformats.org/officeDocument/2006/relationships/image" Target="../media/image-48-6.png"/><Relationship Id="rId7" Type="http://schemas.openxmlformats.org/officeDocument/2006/relationships/image" Target="../media/image-48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png"/><Relationship Id="rId2" Type="http://schemas.openxmlformats.org/officeDocument/2006/relationships/image" Target="../media/image-49-2.png"/><Relationship Id="rId3" Type="http://schemas.openxmlformats.org/officeDocument/2006/relationships/image" Target="../media/image-49-3.png"/><Relationship Id="rId4" Type="http://schemas.openxmlformats.org/officeDocument/2006/relationships/image" Target="../media/image-49-4.png"/><Relationship Id="rId5" Type="http://schemas.openxmlformats.org/officeDocument/2006/relationships/image" Target="../media/image-49-5.png"/><Relationship Id="rId6" Type="http://schemas.openxmlformats.org/officeDocument/2006/relationships/image" Target="../media/image-49-6.png"/><Relationship Id="rId7" Type="http://schemas.openxmlformats.org/officeDocument/2006/relationships/image" Target="../media/image-49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png"/><Relationship Id="rId2" Type="http://schemas.openxmlformats.org/officeDocument/2006/relationships/image" Target="../media/image-50-2.png"/><Relationship Id="rId3" Type="http://schemas.openxmlformats.org/officeDocument/2006/relationships/image" Target="../media/image-50-3.png"/><Relationship Id="rId4" Type="http://schemas.openxmlformats.org/officeDocument/2006/relationships/image" Target="../media/image-50-4.png"/><Relationship Id="rId5" Type="http://schemas.openxmlformats.org/officeDocument/2006/relationships/image" Target="../media/image-50-5.png"/><Relationship Id="rId6" Type="http://schemas.openxmlformats.org/officeDocument/2006/relationships/image" Target="../media/image-50-6.png"/><Relationship Id="rId7" Type="http://schemas.openxmlformats.org/officeDocument/2006/relationships/image" Target="../media/image-50-7.png"/><Relationship Id="rId8" Type="http://schemas.openxmlformats.org/officeDocument/2006/relationships/image" Target="../media/image-50-8.pn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1-1.png"/><Relationship Id="rId2" Type="http://schemas.openxmlformats.org/officeDocument/2006/relationships/image" Target="../media/image-51-2.png"/><Relationship Id="rId3" Type="http://schemas.openxmlformats.org/officeDocument/2006/relationships/image" Target="../media/image-51-3.png"/><Relationship Id="rId4" Type="http://schemas.openxmlformats.org/officeDocument/2006/relationships/image" Target="../media/image-51-4.png"/><Relationship Id="rId5" Type="http://schemas.openxmlformats.org/officeDocument/2006/relationships/image" Target="../media/image-51-5.png"/><Relationship Id="rId6" Type="http://schemas.openxmlformats.org/officeDocument/2006/relationships/image" Target="../media/image-51-6.png"/><Relationship Id="rId7" Type="http://schemas.openxmlformats.org/officeDocument/2006/relationships/image" Target="../media/image-51-7.png"/><Relationship Id="rId8" Type="http://schemas.openxmlformats.org/officeDocument/2006/relationships/image" Target="../media/image-51-8.png"/><Relationship Id="rId9" Type="http://schemas.openxmlformats.org/officeDocument/2006/relationships/image" Target="../media/image-51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2-1.png"/><Relationship Id="rId2" Type="http://schemas.openxmlformats.org/officeDocument/2006/relationships/image" Target="../media/image-52-2.png"/><Relationship Id="rId3" Type="http://schemas.openxmlformats.org/officeDocument/2006/relationships/image" Target="../media/image-52-3.png"/><Relationship Id="rId4" Type="http://schemas.openxmlformats.org/officeDocument/2006/relationships/image" Target="../media/image-52-4.png"/><Relationship Id="rId5" Type="http://schemas.openxmlformats.org/officeDocument/2006/relationships/image" Target="../media/image-52-5.png"/><Relationship Id="rId6" Type="http://schemas.openxmlformats.org/officeDocument/2006/relationships/image" Target="../media/image-52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3-1.png"/><Relationship Id="rId2" Type="http://schemas.openxmlformats.org/officeDocument/2006/relationships/image" Target="../media/image-53-2.png"/><Relationship Id="rId3" Type="http://schemas.openxmlformats.org/officeDocument/2006/relationships/image" Target="../media/image-53-3.png"/><Relationship Id="rId4" Type="http://schemas.openxmlformats.org/officeDocument/2006/relationships/image" Target="../media/image-53-4.png"/><Relationship Id="rId5" Type="http://schemas.openxmlformats.org/officeDocument/2006/relationships/image" Target="../media/image-53-5.png"/><Relationship Id="rId6" Type="http://schemas.openxmlformats.org/officeDocument/2006/relationships/image" Target="../media/image-53-6.png"/><Relationship Id="rId7" Type="http://schemas.openxmlformats.org/officeDocument/2006/relationships/image" Target="../media/image-53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4-1.png"/><Relationship Id="rId2" Type="http://schemas.openxmlformats.org/officeDocument/2006/relationships/image" Target="../media/image-54-2.png"/><Relationship Id="rId3" Type="http://schemas.openxmlformats.org/officeDocument/2006/relationships/image" Target="../media/image-54-3.png"/><Relationship Id="rId4" Type="http://schemas.openxmlformats.org/officeDocument/2006/relationships/image" Target="../media/image-54-4.png"/><Relationship Id="rId5" Type="http://schemas.openxmlformats.org/officeDocument/2006/relationships/image" Target="../media/image-54-5.png"/><Relationship Id="rId6" Type="http://schemas.openxmlformats.org/officeDocument/2006/relationships/image" Target="../media/image-54-6.png"/><Relationship Id="rId7" Type="http://schemas.openxmlformats.org/officeDocument/2006/relationships/image" Target="../media/image-54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5-1.png"/><Relationship Id="rId2" Type="http://schemas.openxmlformats.org/officeDocument/2006/relationships/image" Target="../media/image-55-2.png"/><Relationship Id="rId3" Type="http://schemas.openxmlformats.org/officeDocument/2006/relationships/image" Target="../media/image-55-3.png"/><Relationship Id="rId4" Type="http://schemas.openxmlformats.org/officeDocument/2006/relationships/image" Target="../media/image-55-4.png"/><Relationship Id="rId5" Type="http://schemas.openxmlformats.org/officeDocument/2006/relationships/image" Target="../media/image-55-5.png"/><Relationship Id="rId6" Type="http://schemas.openxmlformats.org/officeDocument/2006/relationships/image" Target="../media/image-55-6.png"/><Relationship Id="rId7" Type="http://schemas.openxmlformats.org/officeDocument/2006/relationships/image" Target="../media/image-55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6-1.png"/><Relationship Id="rId2" Type="http://schemas.openxmlformats.org/officeDocument/2006/relationships/image" Target="../media/image-56-2.png"/><Relationship Id="rId3" Type="http://schemas.openxmlformats.org/officeDocument/2006/relationships/image" Target="../media/image-56-3.png"/><Relationship Id="rId4" Type="http://schemas.openxmlformats.org/officeDocument/2006/relationships/image" Target="../media/image-56-4.png"/><Relationship Id="rId5" Type="http://schemas.openxmlformats.org/officeDocument/2006/relationships/image" Target="../media/image-56-5.png"/><Relationship Id="rId6" Type="http://schemas.openxmlformats.org/officeDocument/2006/relationships/image" Target="../media/image-56-6.png"/><Relationship Id="rId7" Type="http://schemas.openxmlformats.org/officeDocument/2006/relationships/image" Target="../media/image-56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8-1.png"/><Relationship Id="rId2" Type="http://schemas.openxmlformats.org/officeDocument/2006/relationships/image" Target="../media/image-58-2.png"/><Relationship Id="rId3" Type="http://schemas.openxmlformats.org/officeDocument/2006/relationships/image" Target="../media/image-58-3.png"/><Relationship Id="rId4" Type="http://schemas.openxmlformats.org/officeDocument/2006/relationships/image" Target="../media/image-58-4.png"/><Relationship Id="rId5" Type="http://schemas.openxmlformats.org/officeDocument/2006/relationships/image" Target="../media/image-58-5.png"/><Relationship Id="rId6" Type="http://schemas.openxmlformats.org/officeDocument/2006/relationships/image" Target="../media/image-58-6.png"/><Relationship Id="rId7" Type="http://schemas.openxmlformats.org/officeDocument/2006/relationships/image" Target="../media/image-58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9-1.png"/><Relationship Id="rId2" Type="http://schemas.openxmlformats.org/officeDocument/2006/relationships/image" Target="../media/image-59-2.png"/><Relationship Id="rId3" Type="http://schemas.openxmlformats.org/officeDocument/2006/relationships/image" Target="../media/image-59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0-1.png"/><Relationship Id="rId2" Type="http://schemas.openxmlformats.org/officeDocument/2006/relationships/image" Target="../media/image-60-2.png"/><Relationship Id="rId3" Type="http://schemas.openxmlformats.org/officeDocument/2006/relationships/image" Target="../media/image-60-3.png"/><Relationship Id="rId4" Type="http://schemas.openxmlformats.org/officeDocument/2006/relationships/image" Target="../media/image-60-4.png"/><Relationship Id="rId5" Type="http://schemas.openxmlformats.org/officeDocument/2006/relationships/image" Target="../media/image-60-5.png"/><Relationship Id="rId6" Type="http://schemas.openxmlformats.org/officeDocument/2006/relationships/image" Target="../media/image-60-6.png"/><Relationship Id="rId7" Type="http://schemas.openxmlformats.org/officeDocument/2006/relationships/image" Target="../media/image-60-7.png"/><Relationship Id="rId8" Type="http://schemas.openxmlformats.org/officeDocument/2006/relationships/image" Target="../media/image-60-8.pn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1-1.png"/><Relationship Id="rId2" Type="http://schemas.openxmlformats.org/officeDocument/2006/relationships/image" Target="../media/image-61-2.png"/><Relationship Id="rId3" Type="http://schemas.openxmlformats.org/officeDocument/2006/relationships/image" Target="../media/image-61-3.png"/><Relationship Id="rId4" Type="http://schemas.openxmlformats.org/officeDocument/2006/relationships/image" Target="../media/image-61-4.png"/><Relationship Id="rId5" Type="http://schemas.openxmlformats.org/officeDocument/2006/relationships/image" Target="../media/image-61-5.png"/><Relationship Id="rId6" Type="http://schemas.openxmlformats.org/officeDocument/2006/relationships/image" Target="../media/image-61-6.png"/><Relationship Id="rId7" Type="http://schemas.openxmlformats.org/officeDocument/2006/relationships/image" Target="../media/image-61-7.png"/><Relationship Id="rId8" Type="http://schemas.openxmlformats.org/officeDocument/2006/relationships/image" Target="../media/image-61-8.png"/><Relationship Id="rId9" Type="http://schemas.openxmlformats.org/officeDocument/2006/relationships/image" Target="../media/image-61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2-1.png"/><Relationship Id="rId2" Type="http://schemas.openxmlformats.org/officeDocument/2006/relationships/image" Target="../media/image-62-2.png"/><Relationship Id="rId3" Type="http://schemas.openxmlformats.org/officeDocument/2006/relationships/image" Target="../media/image-62-3.png"/><Relationship Id="rId4" Type="http://schemas.openxmlformats.org/officeDocument/2006/relationships/image" Target="../media/image-62-4.png"/><Relationship Id="rId5" Type="http://schemas.openxmlformats.org/officeDocument/2006/relationships/image" Target="../media/image-62-5.png"/><Relationship Id="rId6" Type="http://schemas.openxmlformats.org/officeDocument/2006/relationships/image" Target="../media/image-62-6.png"/><Relationship Id="rId7" Type="http://schemas.openxmlformats.org/officeDocument/2006/relationships/image" Target="../media/image-62-7.png"/><Relationship Id="rId8" Type="http://schemas.openxmlformats.org/officeDocument/2006/relationships/image" Target="../media/image-62-8.png"/><Relationship Id="rId9" Type="http://schemas.openxmlformats.org/officeDocument/2006/relationships/image" Target="../media/image-62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3-1.png"/><Relationship Id="rId2" Type="http://schemas.openxmlformats.org/officeDocument/2006/relationships/image" Target="../media/image-63-2.png"/><Relationship Id="rId3" Type="http://schemas.openxmlformats.org/officeDocument/2006/relationships/image" Target="../media/image-63-3.png"/><Relationship Id="rId4" Type="http://schemas.openxmlformats.org/officeDocument/2006/relationships/image" Target="../media/image-63-4.png"/><Relationship Id="rId5" Type="http://schemas.openxmlformats.org/officeDocument/2006/relationships/image" Target="../media/image-63-5.png"/><Relationship Id="rId6" Type="http://schemas.openxmlformats.org/officeDocument/2006/relationships/image" Target="../media/image-63-6.png"/><Relationship Id="rId7" Type="http://schemas.openxmlformats.org/officeDocument/2006/relationships/image" Target="../media/image-63-7.png"/><Relationship Id="rId8" Type="http://schemas.openxmlformats.org/officeDocument/2006/relationships/image" Target="../media/image-63-8.png"/><Relationship Id="rId9" Type="http://schemas.openxmlformats.org/officeDocument/2006/relationships/image" Target="../media/image-63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4-1.png"/><Relationship Id="rId2" Type="http://schemas.openxmlformats.org/officeDocument/2006/relationships/image" Target="../media/image-64-2.png"/><Relationship Id="rId3" Type="http://schemas.openxmlformats.org/officeDocument/2006/relationships/image" Target="../media/image-64-3.png"/><Relationship Id="rId4" Type="http://schemas.openxmlformats.org/officeDocument/2006/relationships/image" Target="../media/image-64-4.png"/><Relationship Id="rId5" Type="http://schemas.openxmlformats.org/officeDocument/2006/relationships/image" Target="../media/image-64-5.png"/><Relationship Id="rId6" Type="http://schemas.openxmlformats.org/officeDocument/2006/relationships/image" Target="../media/image-64-6.png"/><Relationship Id="rId7" Type="http://schemas.openxmlformats.org/officeDocument/2006/relationships/image" Target="../media/image-64-7.png"/><Relationship Id="rId8" Type="http://schemas.openxmlformats.org/officeDocument/2006/relationships/image" Target="../media/image-64-8.png"/><Relationship Id="rId9" Type="http://schemas.openxmlformats.org/officeDocument/2006/relationships/image" Target="../media/image-64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5-1.png"/><Relationship Id="rId2" Type="http://schemas.openxmlformats.org/officeDocument/2006/relationships/image" Target="../media/image-65-2.png"/><Relationship Id="rId3" Type="http://schemas.openxmlformats.org/officeDocument/2006/relationships/image" Target="../media/image-65-3.png"/><Relationship Id="rId4" Type="http://schemas.openxmlformats.org/officeDocument/2006/relationships/image" Target="../media/image-65-4.png"/><Relationship Id="rId5" Type="http://schemas.openxmlformats.org/officeDocument/2006/relationships/image" Target="../media/image-65-5.png"/><Relationship Id="rId6" Type="http://schemas.openxmlformats.org/officeDocument/2006/relationships/image" Target="../media/image-65-6.png"/><Relationship Id="rId7" Type="http://schemas.openxmlformats.org/officeDocument/2006/relationships/image" Target="../media/image-65-7.png"/><Relationship Id="rId8" Type="http://schemas.openxmlformats.org/officeDocument/2006/relationships/image" Target="../media/image-65-8.png"/><Relationship Id="rId9" Type="http://schemas.openxmlformats.org/officeDocument/2006/relationships/image" Target="../media/image-65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6-1.png"/><Relationship Id="rId2" Type="http://schemas.openxmlformats.org/officeDocument/2006/relationships/image" Target="../media/image-66-2.png"/><Relationship Id="rId3" Type="http://schemas.openxmlformats.org/officeDocument/2006/relationships/image" Target="../media/image-66-3.png"/><Relationship Id="rId4" Type="http://schemas.openxmlformats.org/officeDocument/2006/relationships/image" Target="../media/image-66-4.png"/><Relationship Id="rId5" Type="http://schemas.openxmlformats.org/officeDocument/2006/relationships/image" Target="../media/image-66-5.png"/><Relationship Id="rId6" Type="http://schemas.openxmlformats.org/officeDocument/2006/relationships/image" Target="../media/image-66-6.png"/><Relationship Id="rId7" Type="http://schemas.openxmlformats.org/officeDocument/2006/relationships/image" Target="../media/image-66-7.png"/><Relationship Id="rId8" Type="http://schemas.openxmlformats.org/officeDocument/2006/relationships/image" Target="../media/image-66-8.png"/><Relationship Id="rId9" Type="http://schemas.openxmlformats.org/officeDocument/2006/relationships/image" Target="../media/image-66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7-1.png"/><Relationship Id="rId2" Type="http://schemas.openxmlformats.org/officeDocument/2006/relationships/image" Target="../media/image-67-2.png"/><Relationship Id="rId3" Type="http://schemas.openxmlformats.org/officeDocument/2006/relationships/image" Target="../media/image-67-3.png"/><Relationship Id="rId4" Type="http://schemas.openxmlformats.org/officeDocument/2006/relationships/image" Target="../media/image-67-4.png"/><Relationship Id="rId5" Type="http://schemas.openxmlformats.org/officeDocument/2006/relationships/image" Target="../media/image-67-5.png"/><Relationship Id="rId6" Type="http://schemas.openxmlformats.org/officeDocument/2006/relationships/image" Target="../media/image-67-6.png"/><Relationship Id="rId7" Type="http://schemas.openxmlformats.org/officeDocument/2006/relationships/image" Target="../media/image-67-7.png"/><Relationship Id="rId8" Type="http://schemas.openxmlformats.org/officeDocument/2006/relationships/image" Target="../media/image-67-8.pn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0-1.png"/><Relationship Id="rId2" Type="http://schemas.openxmlformats.org/officeDocument/2006/relationships/image" Target="../media/image-70-2.png"/><Relationship Id="rId3" Type="http://schemas.openxmlformats.org/officeDocument/2006/relationships/image" Target="../media/image-70-3.png"/><Relationship Id="rId4" Type="http://schemas.openxmlformats.org/officeDocument/2006/relationships/image" Target="../media/image-70-4.png"/><Relationship Id="rId5" Type="http://schemas.openxmlformats.org/officeDocument/2006/relationships/image" Target="../media/image-70-5.png"/><Relationship Id="rId6" Type="http://schemas.openxmlformats.org/officeDocument/2006/relationships/image" Target="../media/image-70-6.png"/><Relationship Id="rId7" Type="http://schemas.openxmlformats.org/officeDocument/2006/relationships/image" Target="../media/image-70-7.png"/><Relationship Id="rId8" Type="http://schemas.openxmlformats.org/officeDocument/2006/relationships/image" Target="../media/image-70-8.png"/><Relationship Id="rId9" Type="http://schemas.openxmlformats.org/officeDocument/2006/relationships/image" Target="../media/image-70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7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1-1.png"/><Relationship Id="rId2" Type="http://schemas.openxmlformats.org/officeDocument/2006/relationships/image" Target="../media/image-71-2.png"/><Relationship Id="rId3" Type="http://schemas.openxmlformats.org/officeDocument/2006/relationships/image" Target="../media/image-71-3.png"/><Relationship Id="rId4" Type="http://schemas.openxmlformats.org/officeDocument/2006/relationships/image" Target="../media/image-71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7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2-1.png"/><Relationship Id="rId2" Type="http://schemas.openxmlformats.org/officeDocument/2006/relationships/image" Target="../media/image-72-2.png"/><Relationship Id="rId3" Type="http://schemas.openxmlformats.org/officeDocument/2006/relationships/image" Target="../media/image-72-3.png"/><Relationship Id="rId4" Type="http://schemas.openxmlformats.org/officeDocument/2006/relationships/image" Target="../media/image-72-4.png"/><Relationship Id="rId5" Type="http://schemas.openxmlformats.org/officeDocument/2006/relationships/image" Target="../media/image-72-5.png"/><Relationship Id="rId6" Type="http://schemas.openxmlformats.org/officeDocument/2006/relationships/image" Target="../media/image-72-6.png"/><Relationship Id="rId7" Type="http://schemas.openxmlformats.org/officeDocument/2006/relationships/image" Target="../media/image-72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7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3-1.png"/><Relationship Id="rId2" Type="http://schemas.openxmlformats.org/officeDocument/2006/relationships/image" Target="../media/image-73-2.png"/><Relationship Id="rId3" Type="http://schemas.openxmlformats.org/officeDocument/2006/relationships/image" Target="../media/image-73-3.png"/><Relationship Id="rId4" Type="http://schemas.openxmlformats.org/officeDocument/2006/relationships/image" Target="../media/image-73-4.png"/><Relationship Id="rId5" Type="http://schemas.openxmlformats.org/officeDocument/2006/relationships/image" Target="../media/image-73-5.png"/><Relationship Id="rId6" Type="http://schemas.openxmlformats.org/officeDocument/2006/relationships/image" Target="../media/image-73-6.png"/><Relationship Id="rId7" Type="http://schemas.openxmlformats.org/officeDocument/2006/relationships/image" Target="../media/image-73-7.png"/><Relationship Id="rId8" Type="http://schemas.openxmlformats.org/officeDocument/2006/relationships/image" Target="../media/image-73-8.png"/><Relationship Id="rId9" Type="http://schemas.openxmlformats.org/officeDocument/2006/relationships/image" Target="../media/image-73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7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7-1.png"/><Relationship Id="rId2" Type="http://schemas.openxmlformats.org/officeDocument/2006/relationships/image" Target="../media/image-77-2.png"/><Relationship Id="rId3" Type="http://schemas.openxmlformats.org/officeDocument/2006/relationships/image" Target="../media/image-77-3.png"/><Relationship Id="rId4" Type="http://schemas.openxmlformats.org/officeDocument/2006/relationships/image" Target="../media/image-77-4.png"/><Relationship Id="rId5" Type="http://schemas.openxmlformats.org/officeDocument/2006/relationships/image" Target="../media/image-77-5.png"/><Relationship Id="rId6" Type="http://schemas.openxmlformats.org/officeDocument/2006/relationships/image" Target="../media/image-77-6.png"/><Relationship Id="rId7" Type="http://schemas.openxmlformats.org/officeDocument/2006/relationships/image" Target="../media/image-77-7.png"/><Relationship Id="rId8" Type="http://schemas.openxmlformats.org/officeDocument/2006/relationships/image" Target="../media/image-77-8.png"/><Relationship Id="rId9" Type="http://schemas.openxmlformats.org/officeDocument/2006/relationships/image" Target="../media/image-77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7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8-1.png"/><Relationship Id="rId2" Type="http://schemas.openxmlformats.org/officeDocument/2006/relationships/image" Target="../media/image-78-2.png"/><Relationship Id="rId3" Type="http://schemas.openxmlformats.org/officeDocument/2006/relationships/image" Target="../media/image-78-3.png"/><Relationship Id="rId4" Type="http://schemas.openxmlformats.org/officeDocument/2006/relationships/image" Target="../media/image-78-4.png"/><Relationship Id="rId5" Type="http://schemas.openxmlformats.org/officeDocument/2006/relationships/image" Target="../media/image-78-5.png"/><Relationship Id="rId6" Type="http://schemas.openxmlformats.org/officeDocument/2006/relationships/image" Target="../media/image-78-6.png"/><Relationship Id="rId7" Type="http://schemas.openxmlformats.org/officeDocument/2006/relationships/image" Target="../media/image-78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7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9-1.png"/><Relationship Id="rId2" Type="http://schemas.openxmlformats.org/officeDocument/2006/relationships/image" Target="../media/image-79-2.png"/><Relationship Id="rId3" Type="http://schemas.openxmlformats.org/officeDocument/2006/relationships/image" Target="../media/image-79-3.png"/><Relationship Id="rId4" Type="http://schemas.openxmlformats.org/officeDocument/2006/relationships/image" Target="../media/image-79-4.png"/><Relationship Id="rId5" Type="http://schemas.openxmlformats.org/officeDocument/2006/relationships/image" Target="../media/image-79-5.png"/><Relationship Id="rId6" Type="http://schemas.openxmlformats.org/officeDocument/2006/relationships/image" Target="../media/image-79-6.png"/><Relationship Id="rId7" Type="http://schemas.openxmlformats.org/officeDocument/2006/relationships/image" Target="../media/image-79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79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0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1-1.png"/><Relationship Id="rId2" Type="http://schemas.openxmlformats.org/officeDocument/2006/relationships/image" Target="../media/image-81-2.png"/><Relationship Id="rId3" Type="http://schemas.openxmlformats.org/officeDocument/2006/relationships/image" Target="../media/image-81-3.png"/><Relationship Id="rId4" Type="http://schemas.openxmlformats.org/officeDocument/2006/relationships/image" Target="../media/image-81-4.png"/><Relationship Id="rId5" Type="http://schemas.openxmlformats.org/officeDocument/2006/relationships/image" Target="../media/image-81-5.png"/><Relationship Id="rId6" Type="http://schemas.openxmlformats.org/officeDocument/2006/relationships/image" Target="../media/image-81-6.png"/><Relationship Id="rId7" Type="http://schemas.openxmlformats.org/officeDocument/2006/relationships/image" Target="../media/image-81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8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3-1.png"/><Relationship Id="rId2" Type="http://schemas.openxmlformats.org/officeDocument/2006/relationships/image" Target="../media/image-83-2.png"/><Relationship Id="rId3" Type="http://schemas.openxmlformats.org/officeDocument/2006/relationships/image" Target="../media/image-83-3.png"/><Relationship Id="rId4" Type="http://schemas.openxmlformats.org/officeDocument/2006/relationships/image" Target="../media/image-83-4.png"/><Relationship Id="rId5" Type="http://schemas.openxmlformats.org/officeDocument/2006/relationships/image" Target="../media/image-83-5.png"/><Relationship Id="rId6" Type="http://schemas.openxmlformats.org/officeDocument/2006/relationships/image" Target="../media/image-83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8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4-1.png"/><Relationship Id="rId2" Type="http://schemas.openxmlformats.org/officeDocument/2006/relationships/image" Target="../media/image-84-2.png"/><Relationship Id="rId3" Type="http://schemas.openxmlformats.org/officeDocument/2006/relationships/image" Target="../media/image-84-3.png"/><Relationship Id="rId4" Type="http://schemas.openxmlformats.org/officeDocument/2006/relationships/image" Target="../media/image-84-4.png"/><Relationship Id="rId5" Type="http://schemas.openxmlformats.org/officeDocument/2006/relationships/image" Target="../media/image-84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8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5-1.png"/><Relationship Id="rId2" Type="http://schemas.openxmlformats.org/officeDocument/2006/relationships/image" Target="../media/image-85-2.png"/><Relationship Id="rId3" Type="http://schemas.openxmlformats.org/officeDocument/2006/relationships/image" Target="../media/image-85-3.png"/><Relationship Id="rId4" Type="http://schemas.openxmlformats.org/officeDocument/2006/relationships/image" Target="../media/image-85-4.png"/><Relationship Id="rId5" Type="http://schemas.openxmlformats.org/officeDocument/2006/relationships/image" Target="../media/image-85-5.png"/><Relationship Id="rId6" Type="http://schemas.openxmlformats.org/officeDocument/2006/relationships/image" Target="../media/image-85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85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6-1.png"/><Relationship Id="rId2" Type="http://schemas.openxmlformats.org/officeDocument/2006/relationships/image" Target="../media/image-86-2.png"/><Relationship Id="rId3" Type="http://schemas.openxmlformats.org/officeDocument/2006/relationships/image" Target="../media/image-86-3.png"/><Relationship Id="rId4" Type="http://schemas.openxmlformats.org/officeDocument/2006/relationships/image" Target="../media/image-86-4.png"/><Relationship Id="rId5" Type="http://schemas.openxmlformats.org/officeDocument/2006/relationships/image" Target="../media/image-86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8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7-1.png"/><Relationship Id="rId2" Type="http://schemas.openxmlformats.org/officeDocument/2006/relationships/image" Target="../media/image-87-2.png"/><Relationship Id="rId3" Type="http://schemas.openxmlformats.org/officeDocument/2006/relationships/image" Target="../media/image-87-3.png"/><Relationship Id="rId4" Type="http://schemas.openxmlformats.org/officeDocument/2006/relationships/image" Target="../media/image-87-4.png"/><Relationship Id="rId5" Type="http://schemas.openxmlformats.org/officeDocument/2006/relationships/image" Target="../media/image-87-5.png"/><Relationship Id="rId6" Type="http://schemas.openxmlformats.org/officeDocument/2006/relationships/image" Target="../media/image-87-6.png"/><Relationship Id="rId7" Type="http://schemas.openxmlformats.org/officeDocument/2006/relationships/image" Target="../media/image-87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8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8-1.png"/><Relationship Id="rId2" Type="http://schemas.openxmlformats.org/officeDocument/2006/relationships/image" Target="../media/image-88-2.png"/><Relationship Id="rId3" Type="http://schemas.openxmlformats.org/officeDocument/2006/relationships/image" Target="../media/image-88-3.png"/><Relationship Id="rId4" Type="http://schemas.openxmlformats.org/officeDocument/2006/relationships/image" Target="../media/image-88-4.png"/><Relationship Id="rId5" Type="http://schemas.openxmlformats.org/officeDocument/2006/relationships/image" Target="../media/image-88-5.png"/><Relationship Id="rId6" Type="http://schemas.openxmlformats.org/officeDocument/2006/relationships/image" Target="../media/image-88-6.png"/><Relationship Id="rId7" Type="http://schemas.openxmlformats.org/officeDocument/2006/relationships/image" Target="../media/image-88-7.png"/><Relationship Id="rId8" Type="http://schemas.openxmlformats.org/officeDocument/2006/relationships/image" Target="../media/image-88-8.png"/><Relationship Id="rId9" Type="http://schemas.openxmlformats.org/officeDocument/2006/relationships/image" Target="../media/image-88-9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88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9-1.png"/><Relationship Id="rId2" Type="http://schemas.openxmlformats.org/officeDocument/2006/relationships/image" Target="../media/image-89-2.png"/><Relationship Id="rId3" Type="http://schemas.openxmlformats.org/officeDocument/2006/relationships/image" Target="../media/image-89-3.png"/><Relationship Id="rId4" Type="http://schemas.openxmlformats.org/officeDocument/2006/relationships/image" Target="../media/image-89-4.png"/><Relationship Id="rId5" Type="http://schemas.openxmlformats.org/officeDocument/2006/relationships/image" Target="../media/image-89-5.png"/><Relationship Id="rId6" Type="http://schemas.openxmlformats.org/officeDocument/2006/relationships/image" Target="../media/image-89-6.png"/><Relationship Id="rId7" Type="http://schemas.openxmlformats.org/officeDocument/2006/relationships/image" Target="../media/image-89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89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0-1.png"/><Relationship Id="rId2" Type="http://schemas.openxmlformats.org/officeDocument/2006/relationships/image" Target="../media/image-90-2.png"/><Relationship Id="rId3" Type="http://schemas.openxmlformats.org/officeDocument/2006/relationships/image" Target="../media/image-90-3.png"/><Relationship Id="rId4" Type="http://schemas.openxmlformats.org/officeDocument/2006/relationships/image" Target="../media/image-90-4.png"/><Relationship Id="rId5" Type="http://schemas.openxmlformats.org/officeDocument/2006/relationships/image" Target="../media/image-90-5.png"/><Relationship Id="rId6" Type="http://schemas.openxmlformats.org/officeDocument/2006/relationships/image" Target="../media/image-90-6.png"/><Relationship Id="rId7" Type="http://schemas.openxmlformats.org/officeDocument/2006/relationships/image" Target="../media/image-90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90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1-1.png"/><Relationship Id="rId2" Type="http://schemas.openxmlformats.org/officeDocument/2006/relationships/image" Target="../media/image-91-2.png"/><Relationship Id="rId3" Type="http://schemas.openxmlformats.org/officeDocument/2006/relationships/image" Target="../media/image-91-3.png"/><Relationship Id="rId4" Type="http://schemas.openxmlformats.org/officeDocument/2006/relationships/image" Target="../media/image-91-4.png"/><Relationship Id="rId5" Type="http://schemas.openxmlformats.org/officeDocument/2006/relationships/image" Target="../media/image-91-5.png"/><Relationship Id="rId6" Type="http://schemas.openxmlformats.org/officeDocument/2006/relationships/image" Target="../media/image-91-6.png"/><Relationship Id="rId7" Type="http://schemas.openxmlformats.org/officeDocument/2006/relationships/image" Target="../media/image-91-7.png"/><Relationship Id="rId8" Type="http://schemas.openxmlformats.org/officeDocument/2006/relationships/image" Target="../media/image-91-8.pn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9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2-1.png"/><Relationship Id="rId2" Type="http://schemas.openxmlformats.org/officeDocument/2006/relationships/image" Target="../media/image-92-2.png"/><Relationship Id="rId3" Type="http://schemas.openxmlformats.org/officeDocument/2006/relationships/image" Target="../media/image-92-3.png"/><Relationship Id="rId4" Type="http://schemas.openxmlformats.org/officeDocument/2006/relationships/image" Target="../media/image-92-4.png"/><Relationship Id="rId5" Type="http://schemas.openxmlformats.org/officeDocument/2006/relationships/image" Target="../media/image-92-5.png"/><Relationship Id="rId6" Type="http://schemas.openxmlformats.org/officeDocument/2006/relationships/image" Target="../media/image-92-6.png"/><Relationship Id="rId7" Type="http://schemas.openxmlformats.org/officeDocument/2006/relationships/image" Target="../media/image-92-7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9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4-1.png"/><Relationship Id="rId2" Type="http://schemas.openxmlformats.org/officeDocument/2006/relationships/image" Target="../media/image-94-2.png"/><Relationship Id="rId3" Type="http://schemas.openxmlformats.org/officeDocument/2006/relationships/image" Target="../media/image-94-3.png"/><Relationship Id="rId4" Type="http://schemas.openxmlformats.org/officeDocument/2006/relationships/image" Target="../media/image-94-4.png"/><Relationship Id="rId5" Type="http://schemas.openxmlformats.org/officeDocument/2006/relationships/image" Target="../media/image-94-5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9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5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7-1.png"/><Relationship Id="rId2" Type="http://schemas.openxmlformats.org/officeDocument/2006/relationships/image" Target="../media/image-97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panel"/>
          <p:cNvSpPr/>
          <p:nvPr/>
        </p:nvSpPr>
        <p:spPr>
          <a:xfrm>
            <a:off x="457200" y="457200"/>
            <a:ext cx="11277295" cy="274320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" name="ic0-circle"/>
          <p:cNvSpPr/>
          <p:nvPr/>
        </p:nvSpPr>
        <p:spPr>
          <a:xfrm>
            <a:off x="914400" y="914400"/>
            <a:ext cx="1828800" cy="18288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0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6736" y="1316736"/>
            <a:ext cx="1024128" cy="102412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3017520" y="777240"/>
            <a:ext cx="82296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tx2"/>
                </a:solidFill>
              </a:rPr>
              <a:t>大規模災害時の御遺体対応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3017520" y="23774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場所・装備・研修・心のケアの備え</a:t>
            </a:r>
            <a:endParaRPr lang="en-US" sz="2400" dirty="0"/>
          </a:p>
        </p:txBody>
      </p:sp>
      <p:sp>
        <p:nvSpPr>
          <p:cNvPr id="7" name="ic1-circle"/>
          <p:cNvSpPr/>
          <p:nvPr/>
        </p:nvSpPr>
        <p:spPr>
          <a:xfrm>
            <a:off x="2468880" y="3520440"/>
            <a:ext cx="914400" cy="91440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1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048" y="3721608"/>
            <a:ext cx="512064" cy="512064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2057400" y="452628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場所</a:t>
            </a:r>
            <a:endParaRPr lang="en-US" sz="2000" dirty="0"/>
          </a:p>
        </p:txBody>
      </p:sp>
      <p:sp>
        <p:nvSpPr>
          <p:cNvPr id="10" name="ic2-circle"/>
          <p:cNvSpPr/>
          <p:nvPr/>
        </p:nvSpPr>
        <p:spPr>
          <a:xfrm>
            <a:off x="5120640" y="3520440"/>
            <a:ext cx="914400" cy="9144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c2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1808" y="3721608"/>
            <a:ext cx="512064" cy="512064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4709160" y="452628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装備</a:t>
            </a:r>
            <a:endParaRPr lang="en-US" sz="2000" dirty="0"/>
          </a:p>
        </p:txBody>
      </p:sp>
      <p:sp>
        <p:nvSpPr>
          <p:cNvPr id="13" name="ic3-circle"/>
          <p:cNvSpPr/>
          <p:nvPr/>
        </p:nvSpPr>
        <p:spPr>
          <a:xfrm>
            <a:off x="7772400" y="3520440"/>
            <a:ext cx="914400" cy="91440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4" name="ic3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3568" y="3721608"/>
            <a:ext cx="512064" cy="512064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7360920" y="452628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研修</a:t>
            </a:r>
            <a:endParaRPr lang="en-US" sz="2000" dirty="0"/>
          </a:p>
        </p:txBody>
      </p:sp>
      <p:sp>
        <p:nvSpPr>
          <p:cNvPr id="16" name="ic4-circle"/>
          <p:cNvSpPr/>
          <p:nvPr/>
        </p:nvSpPr>
        <p:spPr>
          <a:xfrm>
            <a:off x="10424160" y="3520440"/>
            <a:ext cx="914400" cy="9144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7" name="ic4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25328" y="3721608"/>
            <a:ext cx="512064" cy="512064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10012680" y="452628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心のケア</a:t>
            </a:r>
            <a:endParaRPr lang="en-US" sz="2000" dirty="0"/>
          </a:p>
        </p:txBody>
      </p:sp>
      <p:pic>
        <p:nvPicPr>
          <p:cNvPr id="19" name="cover-qr" descr="qr_xrescu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82935" y="5074920"/>
            <a:ext cx="1051560" cy="1051560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9722815" y="617220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XRESCUE.JP</a:t>
            </a:r>
            <a:endParaRPr lang="en-US" sz="2000" dirty="0"/>
          </a:p>
        </p:txBody>
      </p:sp>
      <p:sp>
        <p:nvSpPr>
          <p:cNvPr id="21" name="Text 13"/>
          <p:cNvSpPr txBox="1"/>
          <p:nvPr/>
        </p:nvSpPr>
        <p:spPr>
          <a:xfrm>
            <a:off x="457200" y="5074920"/>
            <a:ext cx="9905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対象：自治体職員・消防団・関係機関の皆さま</a:t>
            </a:r>
            <a:endParaRPr lang="en-US" sz="2200" dirty="0"/>
          </a:p>
        </p:txBody>
      </p:sp>
      <p:sp>
        <p:nvSpPr>
          <p:cNvPr id="22" name="Text 14"/>
          <p:cNvSpPr txBox="1"/>
          <p:nvPr/>
        </p:nvSpPr>
        <p:spPr>
          <a:xfrm>
            <a:off x="457200" y="5623560"/>
            <a:ext cx="917417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作成：一般社団法人 日本防災教育訓練センター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代表理事　サニー カミヤ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目次</a:t>
            </a:r>
            <a:endParaRPr lang="en-US" sz="3000" dirty="0"/>
          </a:p>
        </p:txBody>
      </p:sp>
      <p:sp>
        <p:nvSpPr>
          <p:cNvPr id="3" name="ic5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5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335"/>
          <p:cNvSpPr/>
          <p:nvPr/>
        </p:nvSpPr>
        <p:spPr>
          <a:xfrm>
            <a:off x="457200" y="1280160"/>
            <a:ext cx="5501488" cy="532638"/>
          </a:xfrm>
          <a:prstGeom prst="roundRect">
            <a:avLst>
              <a:gd name="adj" fmla="val 171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tocn0"/>
          <p:cNvSpPr/>
          <p:nvPr/>
        </p:nvSpPr>
        <p:spPr>
          <a:xfrm>
            <a:off x="594360" y="1335024"/>
            <a:ext cx="422910" cy="42291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94360" y="1335024"/>
            <a:ext cx="422910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1154430" y="1280160"/>
            <a:ext cx="4027018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全体の流れと体制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5227168" y="1280160"/>
            <a:ext cx="59436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3</a:t>
            </a:r>
            <a:endParaRPr lang="en-US" sz="2000" dirty="0"/>
          </a:p>
        </p:txBody>
      </p:sp>
      <p:sp>
        <p:nvSpPr>
          <p:cNvPr id="10" name="card1336"/>
          <p:cNvSpPr/>
          <p:nvPr/>
        </p:nvSpPr>
        <p:spPr>
          <a:xfrm>
            <a:off x="457200" y="1922526"/>
            <a:ext cx="5501488" cy="532638"/>
          </a:xfrm>
          <a:prstGeom prst="roundRect">
            <a:avLst>
              <a:gd name="adj" fmla="val 171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tocn1"/>
          <p:cNvSpPr/>
          <p:nvPr/>
        </p:nvSpPr>
        <p:spPr>
          <a:xfrm>
            <a:off x="594360" y="1977390"/>
            <a:ext cx="422910" cy="42291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594360" y="1977390"/>
            <a:ext cx="422910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2</a:t>
            </a:r>
            <a:endParaRPr lang="en-US" sz="2000" dirty="0"/>
          </a:p>
        </p:txBody>
      </p:sp>
      <p:sp>
        <p:nvSpPr>
          <p:cNvPr id="13" name="Text 10"/>
          <p:cNvSpPr txBox="1"/>
          <p:nvPr/>
        </p:nvSpPr>
        <p:spPr>
          <a:xfrm>
            <a:off x="1154430" y="1922526"/>
            <a:ext cx="4027018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御遺体の搬送</a:t>
            </a:r>
            <a:endParaRPr lang="en-US" sz="2000" dirty="0"/>
          </a:p>
        </p:txBody>
      </p:sp>
      <p:sp>
        <p:nvSpPr>
          <p:cNvPr id="14" name="Text 11"/>
          <p:cNvSpPr txBox="1"/>
          <p:nvPr/>
        </p:nvSpPr>
        <p:spPr>
          <a:xfrm>
            <a:off x="5227168" y="1922526"/>
            <a:ext cx="59436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9</a:t>
            </a:r>
            <a:endParaRPr lang="en-US" sz="2000" dirty="0"/>
          </a:p>
        </p:txBody>
      </p:sp>
      <p:sp>
        <p:nvSpPr>
          <p:cNvPr id="15" name="card1337"/>
          <p:cNvSpPr/>
          <p:nvPr/>
        </p:nvSpPr>
        <p:spPr>
          <a:xfrm>
            <a:off x="457200" y="2564892"/>
            <a:ext cx="5501488" cy="532638"/>
          </a:xfrm>
          <a:prstGeom prst="roundRect">
            <a:avLst>
              <a:gd name="adj" fmla="val 171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tocn2"/>
          <p:cNvSpPr/>
          <p:nvPr/>
        </p:nvSpPr>
        <p:spPr>
          <a:xfrm>
            <a:off x="594360" y="2619756"/>
            <a:ext cx="422910" cy="42291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594360" y="2619756"/>
            <a:ext cx="422910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3</a:t>
            </a:r>
            <a:endParaRPr lang="en-US" sz="2000" dirty="0"/>
          </a:p>
        </p:txBody>
      </p:sp>
      <p:sp>
        <p:nvSpPr>
          <p:cNvPr id="18" name="Text 15"/>
          <p:cNvSpPr txBox="1"/>
          <p:nvPr/>
        </p:nvSpPr>
        <p:spPr>
          <a:xfrm>
            <a:off x="1154430" y="2564892"/>
            <a:ext cx="4027018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安置所の準備</a:t>
            </a:r>
            <a:endParaRPr lang="en-US" sz="2000" dirty="0"/>
          </a:p>
        </p:txBody>
      </p:sp>
      <p:sp>
        <p:nvSpPr>
          <p:cNvPr id="19" name="Text 16"/>
          <p:cNvSpPr txBox="1"/>
          <p:nvPr/>
        </p:nvSpPr>
        <p:spPr>
          <a:xfrm>
            <a:off x="5227168" y="2564892"/>
            <a:ext cx="59436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15</a:t>
            </a:r>
            <a:endParaRPr lang="en-US" sz="2000" dirty="0"/>
          </a:p>
        </p:txBody>
      </p:sp>
      <p:sp>
        <p:nvSpPr>
          <p:cNvPr id="20" name="card1338"/>
          <p:cNvSpPr/>
          <p:nvPr/>
        </p:nvSpPr>
        <p:spPr>
          <a:xfrm>
            <a:off x="457200" y="3207258"/>
            <a:ext cx="5501488" cy="532638"/>
          </a:xfrm>
          <a:prstGeom prst="roundRect">
            <a:avLst>
              <a:gd name="adj" fmla="val 171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1" name="tocn3"/>
          <p:cNvSpPr/>
          <p:nvPr/>
        </p:nvSpPr>
        <p:spPr>
          <a:xfrm>
            <a:off x="594360" y="3262122"/>
            <a:ext cx="422910" cy="42291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594360" y="3262122"/>
            <a:ext cx="422910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4</a:t>
            </a:r>
            <a:endParaRPr lang="en-US" sz="2000" dirty="0"/>
          </a:p>
        </p:txBody>
      </p:sp>
      <p:sp>
        <p:nvSpPr>
          <p:cNvPr id="23" name="Text 20"/>
          <p:cNvSpPr txBox="1"/>
          <p:nvPr/>
        </p:nvSpPr>
        <p:spPr>
          <a:xfrm>
            <a:off x="1154430" y="3207258"/>
            <a:ext cx="4027018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防護衣と感染対策</a:t>
            </a:r>
            <a:endParaRPr lang="en-US" sz="2000" dirty="0"/>
          </a:p>
        </p:txBody>
      </p:sp>
      <p:sp>
        <p:nvSpPr>
          <p:cNvPr id="24" name="Text 21"/>
          <p:cNvSpPr txBox="1"/>
          <p:nvPr/>
        </p:nvSpPr>
        <p:spPr>
          <a:xfrm>
            <a:off x="5227168" y="3207258"/>
            <a:ext cx="59436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21</a:t>
            </a:r>
            <a:endParaRPr lang="en-US" sz="2000" dirty="0"/>
          </a:p>
        </p:txBody>
      </p:sp>
      <p:sp>
        <p:nvSpPr>
          <p:cNvPr id="25" name="card1339"/>
          <p:cNvSpPr/>
          <p:nvPr/>
        </p:nvSpPr>
        <p:spPr>
          <a:xfrm>
            <a:off x="457200" y="3849624"/>
            <a:ext cx="5501488" cy="532638"/>
          </a:xfrm>
          <a:prstGeom prst="roundRect">
            <a:avLst>
              <a:gd name="adj" fmla="val 171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tocn4"/>
          <p:cNvSpPr/>
          <p:nvPr/>
        </p:nvSpPr>
        <p:spPr>
          <a:xfrm>
            <a:off x="594360" y="3904488"/>
            <a:ext cx="422910" cy="42291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594360" y="3904488"/>
            <a:ext cx="422910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5</a:t>
            </a:r>
            <a:endParaRPr lang="en-US" sz="2000" dirty="0"/>
          </a:p>
        </p:txBody>
      </p:sp>
      <p:sp>
        <p:nvSpPr>
          <p:cNvPr id="28" name="Text 25"/>
          <p:cNvSpPr txBox="1"/>
          <p:nvPr/>
        </p:nvSpPr>
        <p:spPr>
          <a:xfrm>
            <a:off x="1154430" y="3849624"/>
            <a:ext cx="4027018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収容・タグ付け</a:t>
            </a:r>
            <a:endParaRPr lang="en-US" sz="2000" dirty="0"/>
          </a:p>
        </p:txBody>
      </p:sp>
      <p:sp>
        <p:nvSpPr>
          <p:cNvPr id="29" name="Text 26"/>
          <p:cNvSpPr txBox="1"/>
          <p:nvPr/>
        </p:nvSpPr>
        <p:spPr>
          <a:xfrm>
            <a:off x="5227168" y="3849624"/>
            <a:ext cx="59436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29</a:t>
            </a:r>
            <a:endParaRPr lang="en-US" sz="2000" dirty="0"/>
          </a:p>
        </p:txBody>
      </p:sp>
      <p:sp>
        <p:nvSpPr>
          <p:cNvPr id="30" name="card1340"/>
          <p:cNvSpPr/>
          <p:nvPr/>
        </p:nvSpPr>
        <p:spPr>
          <a:xfrm>
            <a:off x="457200" y="4491990"/>
            <a:ext cx="5501488" cy="532638"/>
          </a:xfrm>
          <a:prstGeom prst="roundRect">
            <a:avLst>
              <a:gd name="adj" fmla="val 171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tocn5"/>
          <p:cNvSpPr/>
          <p:nvPr/>
        </p:nvSpPr>
        <p:spPr>
          <a:xfrm>
            <a:off x="594360" y="4546854"/>
            <a:ext cx="422910" cy="42291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594360" y="4546854"/>
            <a:ext cx="422910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6</a:t>
            </a:r>
            <a:endParaRPr lang="en-US" sz="2000" dirty="0"/>
          </a:p>
        </p:txBody>
      </p:sp>
      <p:sp>
        <p:nvSpPr>
          <p:cNvPr id="33" name="Text 30"/>
          <p:cNvSpPr txBox="1"/>
          <p:nvPr/>
        </p:nvSpPr>
        <p:spPr>
          <a:xfrm>
            <a:off x="1154430" y="4491990"/>
            <a:ext cx="4027018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検視・検案と手続き</a:t>
            </a:r>
            <a:endParaRPr lang="en-US" sz="2000" dirty="0"/>
          </a:p>
        </p:txBody>
      </p:sp>
      <p:sp>
        <p:nvSpPr>
          <p:cNvPr id="34" name="Text 31"/>
          <p:cNvSpPr txBox="1"/>
          <p:nvPr/>
        </p:nvSpPr>
        <p:spPr>
          <a:xfrm>
            <a:off x="5227168" y="4491990"/>
            <a:ext cx="59436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37</a:t>
            </a:r>
            <a:endParaRPr lang="en-US" sz="2000" dirty="0"/>
          </a:p>
        </p:txBody>
      </p:sp>
      <p:sp>
        <p:nvSpPr>
          <p:cNvPr id="35" name="card1341"/>
          <p:cNvSpPr/>
          <p:nvPr/>
        </p:nvSpPr>
        <p:spPr>
          <a:xfrm>
            <a:off x="457200" y="5134356"/>
            <a:ext cx="5501488" cy="532638"/>
          </a:xfrm>
          <a:prstGeom prst="roundRect">
            <a:avLst>
              <a:gd name="adj" fmla="val 171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6" name="tocn6"/>
          <p:cNvSpPr/>
          <p:nvPr/>
        </p:nvSpPr>
        <p:spPr>
          <a:xfrm>
            <a:off x="594360" y="5189220"/>
            <a:ext cx="422910" cy="42291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7" name="Text 34"/>
          <p:cNvSpPr txBox="1"/>
          <p:nvPr/>
        </p:nvSpPr>
        <p:spPr>
          <a:xfrm>
            <a:off x="594360" y="5189220"/>
            <a:ext cx="422910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7</a:t>
            </a:r>
            <a:endParaRPr lang="en-US" sz="2000" dirty="0"/>
          </a:p>
        </p:txBody>
      </p:sp>
      <p:sp>
        <p:nvSpPr>
          <p:cNvPr id="38" name="Text 35"/>
          <p:cNvSpPr txBox="1"/>
          <p:nvPr/>
        </p:nvSpPr>
        <p:spPr>
          <a:xfrm>
            <a:off x="1154430" y="5134356"/>
            <a:ext cx="4027018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管理表と安置管理</a:t>
            </a:r>
            <a:endParaRPr lang="en-US" sz="2000" dirty="0"/>
          </a:p>
        </p:txBody>
      </p:sp>
      <p:sp>
        <p:nvSpPr>
          <p:cNvPr id="39" name="Text 36"/>
          <p:cNvSpPr txBox="1"/>
          <p:nvPr/>
        </p:nvSpPr>
        <p:spPr>
          <a:xfrm>
            <a:off x="5227168" y="5134356"/>
            <a:ext cx="59436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43</a:t>
            </a:r>
            <a:endParaRPr lang="en-US" sz="2000" dirty="0"/>
          </a:p>
        </p:txBody>
      </p:sp>
      <p:sp>
        <p:nvSpPr>
          <p:cNvPr id="40" name="card1342"/>
          <p:cNvSpPr/>
          <p:nvPr/>
        </p:nvSpPr>
        <p:spPr>
          <a:xfrm>
            <a:off x="457200" y="5776722"/>
            <a:ext cx="5501488" cy="532638"/>
          </a:xfrm>
          <a:prstGeom prst="roundRect">
            <a:avLst>
              <a:gd name="adj" fmla="val 171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1" name="tocn7"/>
          <p:cNvSpPr/>
          <p:nvPr/>
        </p:nvSpPr>
        <p:spPr>
          <a:xfrm>
            <a:off x="594360" y="5831586"/>
            <a:ext cx="422910" cy="42291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2" name="Text 39"/>
          <p:cNvSpPr txBox="1"/>
          <p:nvPr/>
        </p:nvSpPr>
        <p:spPr>
          <a:xfrm>
            <a:off x="594360" y="5831586"/>
            <a:ext cx="422910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8</a:t>
            </a:r>
            <a:endParaRPr lang="en-US" sz="2000" dirty="0"/>
          </a:p>
        </p:txBody>
      </p:sp>
      <p:sp>
        <p:nvSpPr>
          <p:cNvPr id="43" name="Text 40"/>
          <p:cNvSpPr txBox="1"/>
          <p:nvPr/>
        </p:nvSpPr>
        <p:spPr>
          <a:xfrm>
            <a:off x="1154430" y="5776722"/>
            <a:ext cx="4027018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ご遺族への対応</a:t>
            </a:r>
            <a:endParaRPr lang="en-US" sz="2000" dirty="0"/>
          </a:p>
        </p:txBody>
      </p:sp>
      <p:sp>
        <p:nvSpPr>
          <p:cNvPr id="44" name="Text 41"/>
          <p:cNvSpPr txBox="1"/>
          <p:nvPr/>
        </p:nvSpPr>
        <p:spPr>
          <a:xfrm>
            <a:off x="5227168" y="5776722"/>
            <a:ext cx="59436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52</a:t>
            </a:r>
            <a:endParaRPr lang="en-US" sz="2000" dirty="0"/>
          </a:p>
        </p:txBody>
      </p:sp>
      <p:sp>
        <p:nvSpPr>
          <p:cNvPr id="45" name="card1343"/>
          <p:cNvSpPr/>
          <p:nvPr/>
        </p:nvSpPr>
        <p:spPr>
          <a:xfrm>
            <a:off x="6233008" y="1280160"/>
            <a:ext cx="5501488" cy="532638"/>
          </a:xfrm>
          <a:prstGeom prst="roundRect">
            <a:avLst>
              <a:gd name="adj" fmla="val 171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6" name="tocn8"/>
          <p:cNvSpPr/>
          <p:nvPr/>
        </p:nvSpPr>
        <p:spPr>
          <a:xfrm>
            <a:off x="6370168" y="1335024"/>
            <a:ext cx="422910" cy="42291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7" name="Text 44"/>
          <p:cNvSpPr txBox="1"/>
          <p:nvPr/>
        </p:nvSpPr>
        <p:spPr>
          <a:xfrm>
            <a:off x="6370168" y="1335024"/>
            <a:ext cx="422910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9</a:t>
            </a:r>
            <a:endParaRPr lang="en-US" sz="2000" dirty="0"/>
          </a:p>
        </p:txBody>
      </p:sp>
      <p:sp>
        <p:nvSpPr>
          <p:cNvPr id="48" name="Text 45"/>
          <p:cNvSpPr txBox="1"/>
          <p:nvPr/>
        </p:nvSpPr>
        <p:spPr>
          <a:xfrm>
            <a:off x="6930238" y="1280160"/>
            <a:ext cx="4027018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行方不明者・広報</a:t>
            </a:r>
            <a:endParaRPr lang="en-US" sz="2000" dirty="0"/>
          </a:p>
        </p:txBody>
      </p:sp>
      <p:sp>
        <p:nvSpPr>
          <p:cNvPr id="49" name="Text 46"/>
          <p:cNvSpPr txBox="1"/>
          <p:nvPr/>
        </p:nvSpPr>
        <p:spPr>
          <a:xfrm>
            <a:off x="11002975" y="1280160"/>
            <a:ext cx="59436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64</a:t>
            </a:r>
            <a:endParaRPr lang="en-US" sz="2000" dirty="0"/>
          </a:p>
        </p:txBody>
      </p:sp>
      <p:sp>
        <p:nvSpPr>
          <p:cNvPr id="50" name="card1344"/>
          <p:cNvSpPr/>
          <p:nvPr/>
        </p:nvSpPr>
        <p:spPr>
          <a:xfrm>
            <a:off x="6233008" y="1922526"/>
            <a:ext cx="5501488" cy="532638"/>
          </a:xfrm>
          <a:prstGeom prst="roundRect">
            <a:avLst>
              <a:gd name="adj" fmla="val 171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1" name="tocn9"/>
          <p:cNvSpPr/>
          <p:nvPr/>
        </p:nvSpPr>
        <p:spPr>
          <a:xfrm>
            <a:off x="6370168" y="1977390"/>
            <a:ext cx="422910" cy="42291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2" name="Text 49"/>
          <p:cNvSpPr txBox="1"/>
          <p:nvPr/>
        </p:nvSpPr>
        <p:spPr>
          <a:xfrm>
            <a:off x="6370168" y="1977390"/>
            <a:ext cx="422910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10</a:t>
            </a:r>
            <a:endParaRPr lang="en-US" sz="2000" dirty="0"/>
          </a:p>
        </p:txBody>
      </p:sp>
      <p:sp>
        <p:nvSpPr>
          <p:cNvPr id="53" name="Text 50"/>
          <p:cNvSpPr txBox="1"/>
          <p:nvPr/>
        </p:nvSpPr>
        <p:spPr>
          <a:xfrm>
            <a:off x="6930238" y="1922526"/>
            <a:ext cx="4027018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葬祭業者・広域火葬</a:t>
            </a:r>
            <a:endParaRPr lang="en-US" sz="2000" dirty="0"/>
          </a:p>
        </p:txBody>
      </p:sp>
      <p:sp>
        <p:nvSpPr>
          <p:cNvPr id="54" name="Text 51"/>
          <p:cNvSpPr txBox="1"/>
          <p:nvPr/>
        </p:nvSpPr>
        <p:spPr>
          <a:xfrm>
            <a:off x="11002975" y="1922526"/>
            <a:ext cx="59436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68</a:t>
            </a:r>
            <a:endParaRPr lang="en-US" sz="2000" dirty="0"/>
          </a:p>
        </p:txBody>
      </p:sp>
      <p:sp>
        <p:nvSpPr>
          <p:cNvPr id="55" name="card1345"/>
          <p:cNvSpPr/>
          <p:nvPr/>
        </p:nvSpPr>
        <p:spPr>
          <a:xfrm>
            <a:off x="6233008" y="2564892"/>
            <a:ext cx="5501488" cy="532638"/>
          </a:xfrm>
          <a:prstGeom prst="roundRect">
            <a:avLst>
              <a:gd name="adj" fmla="val 171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6" name="tocn10"/>
          <p:cNvSpPr/>
          <p:nvPr/>
        </p:nvSpPr>
        <p:spPr>
          <a:xfrm>
            <a:off x="6370168" y="2619756"/>
            <a:ext cx="422910" cy="42291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7" name="Text 54"/>
          <p:cNvSpPr txBox="1"/>
          <p:nvPr/>
        </p:nvSpPr>
        <p:spPr>
          <a:xfrm>
            <a:off x="6370168" y="2619756"/>
            <a:ext cx="422910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11</a:t>
            </a:r>
            <a:endParaRPr lang="en-US" sz="2000" dirty="0"/>
          </a:p>
        </p:txBody>
      </p:sp>
      <p:sp>
        <p:nvSpPr>
          <p:cNvPr id="58" name="Text 55"/>
          <p:cNvSpPr txBox="1"/>
          <p:nvPr/>
        </p:nvSpPr>
        <p:spPr>
          <a:xfrm>
            <a:off x="6930238" y="2564892"/>
            <a:ext cx="4027018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仮埋葬・掘り起こし</a:t>
            </a:r>
            <a:endParaRPr lang="en-US" sz="2000" dirty="0"/>
          </a:p>
        </p:txBody>
      </p:sp>
      <p:sp>
        <p:nvSpPr>
          <p:cNvPr id="59" name="Text 56"/>
          <p:cNvSpPr txBox="1"/>
          <p:nvPr/>
        </p:nvSpPr>
        <p:spPr>
          <a:xfrm>
            <a:off x="11002975" y="2564892"/>
            <a:ext cx="59436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71</a:t>
            </a:r>
            <a:endParaRPr lang="en-US" sz="2000" dirty="0"/>
          </a:p>
        </p:txBody>
      </p:sp>
      <p:sp>
        <p:nvSpPr>
          <p:cNvPr id="60" name="card1346"/>
          <p:cNvSpPr/>
          <p:nvPr/>
        </p:nvSpPr>
        <p:spPr>
          <a:xfrm>
            <a:off x="6233008" y="3207258"/>
            <a:ext cx="5501488" cy="532638"/>
          </a:xfrm>
          <a:prstGeom prst="roundRect">
            <a:avLst>
              <a:gd name="adj" fmla="val 171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1" name="tocn11"/>
          <p:cNvSpPr/>
          <p:nvPr/>
        </p:nvSpPr>
        <p:spPr>
          <a:xfrm>
            <a:off x="6370168" y="3262122"/>
            <a:ext cx="422910" cy="42291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2" name="Text 59"/>
          <p:cNvSpPr txBox="1"/>
          <p:nvPr/>
        </p:nvSpPr>
        <p:spPr>
          <a:xfrm>
            <a:off x="6370168" y="3262122"/>
            <a:ext cx="422910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12</a:t>
            </a:r>
            <a:endParaRPr lang="en-US" sz="2000" dirty="0"/>
          </a:p>
        </p:txBody>
      </p:sp>
      <p:sp>
        <p:nvSpPr>
          <p:cNvPr id="63" name="Text 60"/>
          <p:cNvSpPr txBox="1"/>
          <p:nvPr/>
        </p:nvSpPr>
        <p:spPr>
          <a:xfrm>
            <a:off x="6930238" y="3207258"/>
            <a:ext cx="4027018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研修・訓練</a:t>
            </a:r>
            <a:endParaRPr lang="en-US" sz="2000" dirty="0"/>
          </a:p>
        </p:txBody>
      </p:sp>
      <p:sp>
        <p:nvSpPr>
          <p:cNvPr id="64" name="Text 61"/>
          <p:cNvSpPr txBox="1"/>
          <p:nvPr/>
        </p:nvSpPr>
        <p:spPr>
          <a:xfrm>
            <a:off x="11002975" y="3207258"/>
            <a:ext cx="59436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83</a:t>
            </a:r>
            <a:endParaRPr lang="en-US" sz="2000" dirty="0"/>
          </a:p>
        </p:txBody>
      </p:sp>
      <p:sp>
        <p:nvSpPr>
          <p:cNvPr id="65" name="card1347"/>
          <p:cNvSpPr/>
          <p:nvPr/>
        </p:nvSpPr>
        <p:spPr>
          <a:xfrm>
            <a:off x="6233008" y="3849624"/>
            <a:ext cx="5501488" cy="532638"/>
          </a:xfrm>
          <a:prstGeom prst="roundRect">
            <a:avLst>
              <a:gd name="adj" fmla="val 171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6" name="tocn12"/>
          <p:cNvSpPr/>
          <p:nvPr/>
        </p:nvSpPr>
        <p:spPr>
          <a:xfrm>
            <a:off x="6370168" y="3904488"/>
            <a:ext cx="422910" cy="42291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7" name="Text 64"/>
          <p:cNvSpPr txBox="1"/>
          <p:nvPr/>
        </p:nvSpPr>
        <p:spPr>
          <a:xfrm>
            <a:off x="6370168" y="3904488"/>
            <a:ext cx="422910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13</a:t>
            </a:r>
            <a:endParaRPr lang="en-US" sz="2000" dirty="0"/>
          </a:p>
        </p:txBody>
      </p:sp>
      <p:sp>
        <p:nvSpPr>
          <p:cNvPr id="68" name="Text 65"/>
          <p:cNvSpPr txBox="1"/>
          <p:nvPr/>
        </p:nvSpPr>
        <p:spPr>
          <a:xfrm>
            <a:off x="6930238" y="3849624"/>
            <a:ext cx="4027018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ストレスと心のケア</a:t>
            </a:r>
            <a:endParaRPr lang="en-US" sz="2000" dirty="0"/>
          </a:p>
        </p:txBody>
      </p:sp>
      <p:sp>
        <p:nvSpPr>
          <p:cNvPr id="69" name="Text 66"/>
          <p:cNvSpPr txBox="1"/>
          <p:nvPr/>
        </p:nvSpPr>
        <p:spPr>
          <a:xfrm>
            <a:off x="11002975" y="3849624"/>
            <a:ext cx="59436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84</a:t>
            </a:r>
            <a:endParaRPr lang="en-US" sz="2000" dirty="0"/>
          </a:p>
        </p:txBody>
      </p:sp>
      <p:sp>
        <p:nvSpPr>
          <p:cNvPr id="70" name="card1348"/>
          <p:cNvSpPr/>
          <p:nvPr/>
        </p:nvSpPr>
        <p:spPr>
          <a:xfrm>
            <a:off x="6233008" y="4491990"/>
            <a:ext cx="5501488" cy="532638"/>
          </a:xfrm>
          <a:prstGeom prst="roundRect">
            <a:avLst>
              <a:gd name="adj" fmla="val 171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1" name="tocn13"/>
          <p:cNvSpPr/>
          <p:nvPr/>
        </p:nvSpPr>
        <p:spPr>
          <a:xfrm>
            <a:off x="6370168" y="4546854"/>
            <a:ext cx="422910" cy="42291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2" name="Text 69"/>
          <p:cNvSpPr txBox="1"/>
          <p:nvPr/>
        </p:nvSpPr>
        <p:spPr>
          <a:xfrm>
            <a:off x="6370168" y="4546854"/>
            <a:ext cx="422910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14</a:t>
            </a:r>
            <a:endParaRPr lang="en-US" sz="2000" dirty="0"/>
          </a:p>
        </p:txBody>
      </p:sp>
      <p:sp>
        <p:nvSpPr>
          <p:cNvPr id="73" name="Text 70"/>
          <p:cNvSpPr txBox="1"/>
          <p:nvPr/>
        </p:nvSpPr>
        <p:spPr>
          <a:xfrm>
            <a:off x="6930238" y="4491990"/>
            <a:ext cx="4027018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チェック・まとめ</a:t>
            </a:r>
            <a:endParaRPr lang="en-US" sz="2000" dirty="0"/>
          </a:p>
        </p:txBody>
      </p:sp>
      <p:sp>
        <p:nvSpPr>
          <p:cNvPr id="74" name="Text 71"/>
          <p:cNvSpPr txBox="1"/>
          <p:nvPr/>
        </p:nvSpPr>
        <p:spPr>
          <a:xfrm>
            <a:off x="11002975" y="4491990"/>
            <a:ext cx="59436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93</a:t>
            </a:r>
            <a:endParaRPr lang="en-US" sz="2000" dirty="0"/>
          </a:p>
        </p:txBody>
      </p:sp>
      <p:sp>
        <p:nvSpPr>
          <p:cNvPr id="75" name="card1349"/>
          <p:cNvSpPr/>
          <p:nvPr/>
        </p:nvSpPr>
        <p:spPr>
          <a:xfrm>
            <a:off x="6233008" y="5134356"/>
            <a:ext cx="5501488" cy="532638"/>
          </a:xfrm>
          <a:prstGeom prst="roundRect">
            <a:avLst>
              <a:gd name="adj" fmla="val 171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6" name="tocn14"/>
          <p:cNvSpPr/>
          <p:nvPr/>
        </p:nvSpPr>
        <p:spPr>
          <a:xfrm>
            <a:off x="6370168" y="5189220"/>
            <a:ext cx="422910" cy="42291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7" name="Text 74"/>
          <p:cNvSpPr txBox="1"/>
          <p:nvPr/>
        </p:nvSpPr>
        <p:spPr>
          <a:xfrm>
            <a:off x="6370168" y="5189220"/>
            <a:ext cx="422910" cy="42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15</a:t>
            </a:r>
            <a:endParaRPr lang="en-US" sz="2000" dirty="0"/>
          </a:p>
        </p:txBody>
      </p:sp>
      <p:sp>
        <p:nvSpPr>
          <p:cNvPr id="78" name="Text 75"/>
          <p:cNvSpPr txBox="1"/>
          <p:nvPr/>
        </p:nvSpPr>
        <p:spPr>
          <a:xfrm>
            <a:off x="6930238" y="5134356"/>
            <a:ext cx="4027018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参考資料</a:t>
            </a:r>
            <a:endParaRPr lang="en-US" sz="2000" dirty="0"/>
          </a:p>
        </p:txBody>
      </p:sp>
      <p:sp>
        <p:nvSpPr>
          <p:cNvPr id="79" name="Text 76"/>
          <p:cNvSpPr txBox="1"/>
          <p:nvPr/>
        </p:nvSpPr>
        <p:spPr>
          <a:xfrm>
            <a:off x="11002975" y="5134356"/>
            <a:ext cx="594360" cy="532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95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なぜ平時の備えが必要か</a:t>
            </a:r>
            <a:endParaRPr lang="en-US" sz="3000" dirty="0"/>
          </a:p>
        </p:txBody>
      </p:sp>
      <p:sp>
        <p:nvSpPr>
          <p:cNvPr id="3" name="ic6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6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234440"/>
            <a:ext cx="112772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多数の御遺体に、限られた人員・場所・物資で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同時に対応しなければなりません。</a:t>
            </a:r>
            <a:endParaRPr lang="en-US" sz="2000" dirty="0"/>
          </a:p>
        </p:txBody>
      </p:sp>
      <p:sp>
        <p:nvSpPr>
          <p:cNvPr id="6" name="card7"/>
          <p:cNvSpPr/>
          <p:nvPr/>
        </p:nvSpPr>
        <p:spPr>
          <a:xfrm>
            <a:off x="457200" y="2194560"/>
            <a:ext cx="5524348" cy="194310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8-circle"/>
          <p:cNvSpPr/>
          <p:nvPr/>
        </p:nvSpPr>
        <p:spPr>
          <a:xfrm>
            <a:off x="621792" y="280949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8" name="ic8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966405"/>
            <a:ext cx="399410" cy="39941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90472" y="2267712"/>
            <a:ext cx="4353916" cy="17967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発災直後は時間がない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場所・物資・手順は平時に決める</a:t>
            </a:r>
            <a:endParaRPr lang="en-US" sz="2000" dirty="0"/>
          </a:p>
        </p:txBody>
      </p:sp>
      <p:sp>
        <p:nvSpPr>
          <p:cNvPr id="10" name="card9"/>
          <p:cNvSpPr/>
          <p:nvPr/>
        </p:nvSpPr>
        <p:spPr>
          <a:xfrm>
            <a:off x="6210148" y="2194560"/>
            <a:ext cx="5524348" cy="194310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10-circle"/>
          <p:cNvSpPr/>
          <p:nvPr/>
        </p:nvSpPr>
        <p:spPr>
          <a:xfrm>
            <a:off x="6374740" y="280949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2" name="ic10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2966405"/>
            <a:ext cx="399410" cy="39941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7243420" y="2267712"/>
            <a:ext cx="4353916" cy="17967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御遺体の尊厳を守る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丁寧な扱いが遺族の心を支える</a:t>
            </a:r>
            <a:endParaRPr lang="en-US" sz="2000" dirty="0"/>
          </a:p>
        </p:txBody>
      </p:sp>
      <p:sp>
        <p:nvSpPr>
          <p:cNvPr id="14" name="card11"/>
          <p:cNvSpPr/>
          <p:nvPr/>
        </p:nvSpPr>
        <p:spPr>
          <a:xfrm>
            <a:off x="457200" y="4366260"/>
            <a:ext cx="5524348" cy="194310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12-circle"/>
          <p:cNvSpPr/>
          <p:nvPr/>
        </p:nvSpPr>
        <p:spPr>
          <a:xfrm>
            <a:off x="621792" y="498119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6" name="ic12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5138105"/>
            <a:ext cx="399410" cy="39941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490472" y="4439412"/>
            <a:ext cx="4353916" cy="17967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ご家族の大きな悲しみ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説明と寄り添いが不可欠</a:t>
            </a:r>
            <a:endParaRPr lang="en-US" sz="2000" dirty="0"/>
          </a:p>
        </p:txBody>
      </p:sp>
      <p:sp>
        <p:nvSpPr>
          <p:cNvPr id="18" name="card13"/>
          <p:cNvSpPr/>
          <p:nvPr/>
        </p:nvSpPr>
        <p:spPr>
          <a:xfrm>
            <a:off x="6210148" y="4366260"/>
            <a:ext cx="5524348" cy="1943100"/>
          </a:xfrm>
          <a:prstGeom prst="roundRect">
            <a:avLst>
              <a:gd name="adj" fmla="val 470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14-circle"/>
          <p:cNvSpPr/>
          <p:nvPr/>
        </p:nvSpPr>
        <p:spPr>
          <a:xfrm>
            <a:off x="6374740" y="498119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0" name="ic14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5138105"/>
            <a:ext cx="399410" cy="39941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7243420" y="4439412"/>
            <a:ext cx="4353916" cy="17967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職員も強いストレス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惨事ストレスへの備えが必要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対応の全体の流れ</a:t>
            </a:r>
            <a:endParaRPr lang="en-US" sz="3000" dirty="0"/>
          </a:p>
        </p:txBody>
      </p:sp>
      <p:sp>
        <p:nvSpPr>
          <p:cNvPr id="3" name="ic15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5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6"/>
          <p:cNvSpPr/>
          <p:nvPr/>
        </p:nvSpPr>
        <p:spPr>
          <a:xfrm>
            <a:off x="457200" y="1280160"/>
            <a:ext cx="3291840" cy="2331720"/>
          </a:xfrm>
          <a:prstGeom prst="roundRect">
            <a:avLst>
              <a:gd name="adj" fmla="val 39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7-circle"/>
          <p:cNvSpPr/>
          <p:nvPr/>
        </p:nvSpPr>
        <p:spPr>
          <a:xfrm>
            <a:off x="594360" y="141732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7" name="ic17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178" y="1558138"/>
            <a:ext cx="358445" cy="358445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325880" y="141732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1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594360" y="2148840"/>
            <a:ext cx="3017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発見・収容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場所・日時・状況を記録</a:t>
            </a:r>
            <a:endParaRPr lang="en-US" sz="2000" dirty="0"/>
          </a:p>
        </p:txBody>
      </p:sp>
      <p:sp>
        <p:nvSpPr>
          <p:cNvPr id="10" name="arr0"/>
          <p:cNvSpPr/>
          <p:nvPr/>
        </p:nvSpPr>
        <p:spPr>
          <a:xfrm>
            <a:off x="3785616" y="2263140"/>
            <a:ext cx="627736" cy="365760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1" name="card18"/>
          <p:cNvSpPr/>
          <p:nvPr/>
        </p:nvSpPr>
        <p:spPr>
          <a:xfrm>
            <a:off x="4449928" y="1280160"/>
            <a:ext cx="3291840" cy="2331720"/>
          </a:xfrm>
          <a:prstGeom prst="roundRect">
            <a:avLst>
              <a:gd name="adj" fmla="val 39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ic19-circle"/>
          <p:cNvSpPr/>
          <p:nvPr/>
        </p:nvSpPr>
        <p:spPr>
          <a:xfrm>
            <a:off x="4587088" y="141732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3" name="ic19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7905" y="1558138"/>
            <a:ext cx="358445" cy="358445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5318608" y="141732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2</a:t>
            </a:r>
            <a:endParaRPr lang="en-US" sz="3200" dirty="0"/>
          </a:p>
        </p:txBody>
      </p:sp>
      <p:sp>
        <p:nvSpPr>
          <p:cNvPr id="15" name="Text 10"/>
          <p:cNvSpPr txBox="1"/>
          <p:nvPr/>
        </p:nvSpPr>
        <p:spPr>
          <a:xfrm>
            <a:off x="4587088" y="2148840"/>
            <a:ext cx="3017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搬送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番号を付け、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遺留品と一緒に</a:t>
            </a:r>
            <a:endParaRPr lang="en-US" sz="2000" dirty="0"/>
          </a:p>
        </p:txBody>
      </p:sp>
      <p:sp>
        <p:nvSpPr>
          <p:cNvPr id="16" name="arr1"/>
          <p:cNvSpPr/>
          <p:nvPr/>
        </p:nvSpPr>
        <p:spPr>
          <a:xfrm>
            <a:off x="7778344" y="2263140"/>
            <a:ext cx="627736" cy="365760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7" name="card20"/>
          <p:cNvSpPr/>
          <p:nvPr/>
        </p:nvSpPr>
        <p:spPr>
          <a:xfrm>
            <a:off x="8442655" y="1280160"/>
            <a:ext cx="3291840" cy="2331720"/>
          </a:xfrm>
          <a:prstGeom prst="roundRect">
            <a:avLst>
              <a:gd name="adj" fmla="val 39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21-circle"/>
          <p:cNvSpPr/>
          <p:nvPr/>
        </p:nvSpPr>
        <p:spPr>
          <a:xfrm>
            <a:off x="8579815" y="141732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9" name="ic21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0633" y="1558138"/>
            <a:ext cx="358445" cy="358445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9311335" y="141732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3</a:t>
            </a:r>
            <a:endParaRPr lang="en-US" sz="3200" dirty="0"/>
          </a:p>
        </p:txBody>
      </p:sp>
      <p:sp>
        <p:nvSpPr>
          <p:cNvPr id="21" name="Text 15"/>
          <p:cNvSpPr txBox="1"/>
          <p:nvPr/>
        </p:nvSpPr>
        <p:spPr>
          <a:xfrm>
            <a:off x="8579815" y="2148840"/>
            <a:ext cx="3017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安置所で受入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受付・番号管理・安置</a:t>
            </a:r>
            <a:endParaRPr lang="en-US" sz="2000" dirty="0"/>
          </a:p>
        </p:txBody>
      </p:sp>
      <p:sp>
        <p:nvSpPr>
          <p:cNvPr id="22" name="card22"/>
          <p:cNvSpPr/>
          <p:nvPr/>
        </p:nvSpPr>
        <p:spPr>
          <a:xfrm>
            <a:off x="457200" y="3977640"/>
            <a:ext cx="3291840" cy="2331720"/>
          </a:xfrm>
          <a:prstGeom prst="roundRect">
            <a:avLst>
              <a:gd name="adj" fmla="val 39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23-circle"/>
          <p:cNvSpPr/>
          <p:nvPr/>
        </p:nvSpPr>
        <p:spPr>
          <a:xfrm>
            <a:off x="594360" y="411480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4" name="ic23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178" y="4255618"/>
            <a:ext cx="358445" cy="358445"/>
          </a:xfrm>
          <a:prstGeom prst="rect">
            <a:avLst/>
          </a:prstGeom>
        </p:spPr>
      </p:pic>
      <p:sp>
        <p:nvSpPr>
          <p:cNvPr id="25" name="Text 18"/>
          <p:cNvSpPr txBox="1"/>
          <p:nvPr/>
        </p:nvSpPr>
        <p:spPr>
          <a:xfrm>
            <a:off x="1325880" y="411480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4</a:t>
            </a:r>
            <a:endParaRPr lang="en-US" sz="3200" dirty="0"/>
          </a:p>
        </p:txBody>
      </p:sp>
      <p:sp>
        <p:nvSpPr>
          <p:cNvPr id="26" name="Text 19"/>
          <p:cNvSpPr txBox="1"/>
          <p:nvPr/>
        </p:nvSpPr>
        <p:spPr>
          <a:xfrm>
            <a:off x="594360" y="4846320"/>
            <a:ext cx="3017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検視・検案・身元確認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警察・医師・歯科医師</a:t>
            </a:r>
            <a:endParaRPr lang="en-US" sz="2000" dirty="0"/>
          </a:p>
        </p:txBody>
      </p:sp>
      <p:sp>
        <p:nvSpPr>
          <p:cNvPr id="27" name="arr3"/>
          <p:cNvSpPr/>
          <p:nvPr/>
        </p:nvSpPr>
        <p:spPr>
          <a:xfrm>
            <a:off x="3785616" y="4960620"/>
            <a:ext cx="627736" cy="365760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8" name="card24"/>
          <p:cNvSpPr/>
          <p:nvPr/>
        </p:nvSpPr>
        <p:spPr>
          <a:xfrm>
            <a:off x="4449928" y="3977640"/>
            <a:ext cx="3291840" cy="2331720"/>
          </a:xfrm>
          <a:prstGeom prst="roundRect">
            <a:avLst>
              <a:gd name="adj" fmla="val 39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9" name="ic25-circle"/>
          <p:cNvSpPr/>
          <p:nvPr/>
        </p:nvSpPr>
        <p:spPr>
          <a:xfrm>
            <a:off x="4587088" y="411480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0" name="ic25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7905" y="4255618"/>
            <a:ext cx="358445" cy="358445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5318608" y="411480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5</a:t>
            </a:r>
            <a:endParaRPr lang="en-US" sz="3200" dirty="0"/>
          </a:p>
        </p:txBody>
      </p:sp>
      <p:sp>
        <p:nvSpPr>
          <p:cNvPr id="32" name="Text 24"/>
          <p:cNvSpPr txBox="1"/>
          <p:nvPr/>
        </p:nvSpPr>
        <p:spPr>
          <a:xfrm>
            <a:off x="4587088" y="4846320"/>
            <a:ext cx="3017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対面・引き渡し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説明・付き添い・書類</a:t>
            </a:r>
            <a:endParaRPr lang="en-US" sz="2000" dirty="0"/>
          </a:p>
        </p:txBody>
      </p:sp>
      <p:sp>
        <p:nvSpPr>
          <p:cNvPr id="33" name="arr4"/>
          <p:cNvSpPr/>
          <p:nvPr/>
        </p:nvSpPr>
        <p:spPr>
          <a:xfrm>
            <a:off x="7778344" y="4960620"/>
            <a:ext cx="627736" cy="365760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4" name="card26"/>
          <p:cNvSpPr/>
          <p:nvPr/>
        </p:nvSpPr>
        <p:spPr>
          <a:xfrm>
            <a:off x="8442655" y="3977640"/>
            <a:ext cx="3291840" cy="2331720"/>
          </a:xfrm>
          <a:prstGeom prst="roundRect">
            <a:avLst>
              <a:gd name="adj" fmla="val 392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27-circle"/>
          <p:cNvSpPr/>
          <p:nvPr/>
        </p:nvSpPr>
        <p:spPr>
          <a:xfrm>
            <a:off x="8579815" y="4114800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36" name="ic27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20633" y="4255618"/>
            <a:ext cx="358445" cy="358445"/>
          </a:xfrm>
          <a:prstGeom prst="rect">
            <a:avLst/>
          </a:prstGeom>
        </p:spPr>
      </p:pic>
      <p:sp>
        <p:nvSpPr>
          <p:cNvPr id="37" name="Text 28"/>
          <p:cNvSpPr txBox="1"/>
          <p:nvPr/>
        </p:nvSpPr>
        <p:spPr>
          <a:xfrm>
            <a:off x="9311335" y="4114800"/>
            <a:ext cx="548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6</a:t>
            </a:r>
            <a:endParaRPr lang="en-US" sz="3200" dirty="0"/>
          </a:p>
        </p:txBody>
      </p:sp>
      <p:sp>
        <p:nvSpPr>
          <p:cNvPr id="38" name="Text 29"/>
          <p:cNvSpPr txBox="1"/>
          <p:nvPr/>
        </p:nvSpPr>
        <p:spPr>
          <a:xfrm>
            <a:off x="8579815" y="4846320"/>
            <a:ext cx="3017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火葬</a:t>
            </a:r>
            <a:endParaRPr lang="en-US" sz="2000" dirty="0"/>
          </a:p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（やむを得ず仮埋葬）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広域火葬を優先して調整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主な関係機関と役割</a:t>
            </a:r>
            <a:endParaRPr lang="en-US" sz="3000" dirty="0"/>
          </a:p>
        </p:txBody>
      </p:sp>
      <p:sp>
        <p:nvSpPr>
          <p:cNvPr id="3" name="ic28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28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29"/>
          <p:cNvSpPr/>
          <p:nvPr/>
        </p:nvSpPr>
        <p:spPr>
          <a:xfrm>
            <a:off x="457200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30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30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警察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検視・身元確認・遺族への連絡</a:t>
            </a:r>
            <a:endParaRPr lang="en-US" sz="2000" dirty="0"/>
          </a:p>
        </p:txBody>
      </p:sp>
      <p:sp>
        <p:nvSpPr>
          <p:cNvPr id="9" name="card31"/>
          <p:cNvSpPr/>
          <p:nvPr/>
        </p:nvSpPr>
        <p:spPr>
          <a:xfrm>
            <a:off x="6210148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32-circle"/>
          <p:cNvSpPr/>
          <p:nvPr/>
        </p:nvSpPr>
        <p:spPr>
          <a:xfrm>
            <a:off x="6374740" y="168554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1" name="ic32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84245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243420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医師・歯科医師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死体検案・歯科所見での身元確認</a:t>
            </a:r>
            <a:endParaRPr lang="en-US" sz="2000" dirty="0"/>
          </a:p>
        </p:txBody>
      </p:sp>
      <p:sp>
        <p:nvSpPr>
          <p:cNvPr id="13" name="card33"/>
          <p:cNvSpPr/>
          <p:nvPr/>
        </p:nvSpPr>
        <p:spPr>
          <a:xfrm>
            <a:off x="457200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34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ic34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自治体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安置所の運営・物資・火葬</a:t>
            </a:r>
            <a:endParaRPr lang="en-US" sz="2000" dirty="0"/>
          </a:p>
        </p:txBody>
      </p:sp>
      <p:sp>
        <p:nvSpPr>
          <p:cNvPr id="17" name="card35"/>
          <p:cNvSpPr/>
          <p:nvPr/>
        </p:nvSpPr>
        <p:spPr>
          <a:xfrm>
            <a:off x="6210148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36-circle"/>
          <p:cNvSpPr/>
          <p:nvPr/>
        </p:nvSpPr>
        <p:spPr>
          <a:xfrm>
            <a:off x="6374740" y="34381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9" name="ic36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359505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7243420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消防・消防団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救助活動中の収容・搬送の補助</a:t>
            </a:r>
            <a:endParaRPr lang="en-US" sz="2000" dirty="0"/>
          </a:p>
        </p:txBody>
      </p:sp>
      <p:sp>
        <p:nvSpPr>
          <p:cNvPr id="21" name="card37"/>
          <p:cNvSpPr/>
          <p:nvPr/>
        </p:nvSpPr>
        <p:spPr>
          <a:xfrm>
            <a:off x="457200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38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3" name="ic38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48585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葬祭業者・関係団体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棺・ドライアイス・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搬送・納棺</a:t>
            </a:r>
            <a:endParaRPr lang="en-US" sz="2000" dirty="0"/>
          </a:p>
        </p:txBody>
      </p:sp>
      <p:sp>
        <p:nvSpPr>
          <p:cNvPr id="25" name="card39"/>
          <p:cNvSpPr/>
          <p:nvPr/>
        </p:nvSpPr>
        <p:spPr>
          <a:xfrm>
            <a:off x="6210148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26" name="Text 18"/>
          <p:cNvSpPr txBox="1"/>
          <p:nvPr/>
        </p:nvSpPr>
        <p:spPr>
          <a:xfrm>
            <a:off x="6438748" y="4876800"/>
            <a:ext cx="5067148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役割分担は地域防災計画・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協定で事前に確認しておく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御遺体対応チームの編成</a:t>
            </a:r>
            <a:endParaRPr lang="en-US" sz="3000" dirty="0"/>
          </a:p>
        </p:txBody>
      </p:sp>
      <p:sp>
        <p:nvSpPr>
          <p:cNvPr id="3" name="ic40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40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41"/>
          <p:cNvSpPr/>
          <p:nvPr/>
        </p:nvSpPr>
        <p:spPr>
          <a:xfrm>
            <a:off x="457200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42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42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統括責任者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全体を指揮し、関係機関と調整</a:t>
            </a:r>
            <a:endParaRPr lang="en-US" sz="2000" dirty="0"/>
          </a:p>
        </p:txBody>
      </p:sp>
      <p:sp>
        <p:nvSpPr>
          <p:cNvPr id="10" name="card43"/>
          <p:cNvSpPr/>
          <p:nvPr/>
        </p:nvSpPr>
        <p:spPr>
          <a:xfrm>
            <a:off x="6210148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44-circle"/>
          <p:cNvSpPr/>
          <p:nvPr/>
        </p:nvSpPr>
        <p:spPr>
          <a:xfrm>
            <a:off x="6374740" y="146646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2" name="ic44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243420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収容・搬送班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捜索隊に同行し記録・収容</a:t>
            </a:r>
            <a:endParaRPr lang="en-US" sz="2000" dirty="0"/>
          </a:p>
        </p:txBody>
      </p:sp>
      <p:sp>
        <p:nvSpPr>
          <p:cNvPr id="14" name="card45"/>
          <p:cNvSpPr/>
          <p:nvPr/>
        </p:nvSpPr>
        <p:spPr>
          <a:xfrm>
            <a:off x="457200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46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6" name="ic46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安置所運営班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受付・安置・資機材の管理</a:t>
            </a:r>
            <a:endParaRPr lang="en-US" sz="2000" dirty="0"/>
          </a:p>
        </p:txBody>
      </p:sp>
      <p:sp>
        <p:nvSpPr>
          <p:cNvPr id="18" name="card47"/>
          <p:cNvSpPr/>
          <p:nvPr/>
        </p:nvSpPr>
        <p:spPr>
          <a:xfrm>
            <a:off x="6210148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48-circle"/>
          <p:cNvSpPr/>
          <p:nvPr/>
        </p:nvSpPr>
        <p:spPr>
          <a:xfrm>
            <a:off x="6374740" y="27809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0" name="ic48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7243420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ご遺族支援班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待機所・対面の付き添い</a:t>
            </a:r>
            <a:endParaRPr lang="en-US" sz="2000" dirty="0"/>
          </a:p>
        </p:txBody>
      </p:sp>
      <p:sp>
        <p:nvSpPr>
          <p:cNvPr id="22" name="card49"/>
          <p:cNvSpPr/>
          <p:nvPr/>
        </p:nvSpPr>
        <p:spPr>
          <a:xfrm>
            <a:off x="457200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50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4" name="ic50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行方不明者班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届出を受け、生前情報を記録</a:t>
            </a:r>
            <a:endParaRPr lang="en-US" sz="2000" dirty="0"/>
          </a:p>
        </p:txBody>
      </p:sp>
      <p:sp>
        <p:nvSpPr>
          <p:cNvPr id="26" name="card51"/>
          <p:cNvSpPr/>
          <p:nvPr/>
        </p:nvSpPr>
        <p:spPr>
          <a:xfrm>
            <a:off x="6210148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52-circle"/>
          <p:cNvSpPr/>
          <p:nvPr/>
        </p:nvSpPr>
        <p:spPr>
          <a:xfrm>
            <a:off x="6374740" y="40953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8" name="ic52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7243420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火葬・埋葬班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許可書類・広域火葬・仮埋葬</a:t>
            </a:r>
            <a:endParaRPr lang="en-US" sz="2000" dirty="0"/>
          </a:p>
        </p:txBody>
      </p:sp>
      <p:sp>
        <p:nvSpPr>
          <p:cNvPr id="30" name="card53"/>
          <p:cNvSpPr/>
          <p:nvPr/>
        </p:nvSpPr>
        <p:spPr>
          <a:xfrm>
            <a:off x="457200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54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2" name="ic54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情報・広報班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件数集計と発表の一本化</a:t>
            </a:r>
            <a:endParaRPr lang="en-US" sz="2000" dirty="0"/>
          </a:p>
        </p:txBody>
      </p:sp>
      <p:sp>
        <p:nvSpPr>
          <p:cNvPr id="34" name="card55"/>
          <p:cNvSpPr/>
          <p:nvPr/>
        </p:nvSpPr>
        <p:spPr>
          <a:xfrm>
            <a:off x="6210148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56-circle"/>
          <p:cNvSpPr/>
          <p:nvPr/>
        </p:nvSpPr>
        <p:spPr>
          <a:xfrm>
            <a:off x="6374740" y="54098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36" name="ic56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31651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7243420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本部の下に置く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災害対策本部の指揮系統に組込む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出動時の初動手順</a:t>
            </a:r>
            <a:endParaRPr lang="en-US" sz="3000" dirty="0"/>
          </a:p>
        </p:txBody>
      </p:sp>
      <p:sp>
        <p:nvSpPr>
          <p:cNvPr id="3" name="ic57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57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58"/>
          <p:cNvSpPr/>
          <p:nvPr/>
        </p:nvSpPr>
        <p:spPr>
          <a:xfrm>
            <a:off x="457200" y="1280160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num59"/>
          <p:cNvSpPr/>
          <p:nvPr/>
        </p:nvSpPr>
        <p:spPr>
          <a:xfrm>
            <a:off x="621792" y="1531620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621792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1371600" y="1335024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先遣班を出す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早期に現場の状況を把握する</a:t>
            </a:r>
            <a:endParaRPr lang="en-US" sz="2000" dirty="0"/>
          </a:p>
        </p:txBody>
      </p:sp>
      <p:sp>
        <p:nvSpPr>
          <p:cNvPr id="10" name="card60"/>
          <p:cNvSpPr/>
          <p:nvPr/>
        </p:nvSpPr>
        <p:spPr>
          <a:xfrm>
            <a:off x="457200" y="2587752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num61"/>
          <p:cNvSpPr/>
          <p:nvPr/>
        </p:nvSpPr>
        <p:spPr>
          <a:xfrm>
            <a:off x="621792" y="2839212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621792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3" name="Text 9"/>
          <p:cNvSpPr txBox="1"/>
          <p:nvPr/>
        </p:nvSpPr>
        <p:spPr>
          <a:xfrm>
            <a:off x="1371600" y="2642616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事前打合せ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目的・方法・役割・必要物資</a:t>
            </a:r>
            <a:endParaRPr lang="en-US" sz="2000" dirty="0"/>
          </a:p>
        </p:txBody>
      </p:sp>
      <p:sp>
        <p:nvSpPr>
          <p:cNvPr id="14" name="card62"/>
          <p:cNvSpPr/>
          <p:nvPr/>
        </p:nvSpPr>
        <p:spPr>
          <a:xfrm>
            <a:off x="457200" y="3895344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num63"/>
          <p:cNvSpPr/>
          <p:nvPr/>
        </p:nvSpPr>
        <p:spPr>
          <a:xfrm>
            <a:off x="621792" y="4146804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621792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7" name="Text 13"/>
          <p:cNvSpPr txBox="1"/>
          <p:nvPr/>
        </p:nvSpPr>
        <p:spPr>
          <a:xfrm>
            <a:off x="1371600" y="3950208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本部で到着登録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受付をして任務の指示を待つ</a:t>
            </a:r>
            <a:endParaRPr lang="en-US" sz="2000" dirty="0"/>
          </a:p>
        </p:txBody>
      </p:sp>
      <p:sp>
        <p:nvSpPr>
          <p:cNvPr id="18" name="card64"/>
          <p:cNvSpPr/>
          <p:nvPr/>
        </p:nvSpPr>
        <p:spPr>
          <a:xfrm>
            <a:off x="457200" y="5202936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num65"/>
          <p:cNvSpPr/>
          <p:nvPr/>
        </p:nvSpPr>
        <p:spPr>
          <a:xfrm>
            <a:off x="621792" y="5454396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0" name="Text 16"/>
          <p:cNvSpPr txBox="1"/>
          <p:nvPr/>
        </p:nvSpPr>
        <p:spPr>
          <a:xfrm>
            <a:off x="621792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21" name="Text 17"/>
          <p:cNvSpPr txBox="1"/>
          <p:nvPr/>
        </p:nvSpPr>
        <p:spPr>
          <a:xfrm>
            <a:off x="1371600" y="5257800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地図と安全装備を受領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現場地図・ヘルメット等</a:t>
            </a:r>
            <a:endParaRPr lang="en-US" sz="2000" dirty="0"/>
          </a:p>
        </p:txBody>
      </p:sp>
      <p:sp>
        <p:nvSpPr>
          <p:cNvPr id="22" name="card66"/>
          <p:cNvSpPr/>
          <p:nvPr/>
        </p:nvSpPr>
        <p:spPr>
          <a:xfrm>
            <a:off x="6210148" y="1280160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num67"/>
          <p:cNvSpPr/>
          <p:nvPr/>
        </p:nvSpPr>
        <p:spPr>
          <a:xfrm>
            <a:off x="6374740" y="1531620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4" name="Text 20"/>
          <p:cNvSpPr txBox="1"/>
          <p:nvPr/>
        </p:nvSpPr>
        <p:spPr>
          <a:xfrm>
            <a:off x="6374740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5" name="Text 21"/>
          <p:cNvSpPr txBox="1"/>
          <p:nvPr/>
        </p:nvSpPr>
        <p:spPr>
          <a:xfrm>
            <a:off x="7124548" y="1335024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救助を最優先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生存者の救出の後に御遺体の捜索</a:t>
            </a:r>
            <a:endParaRPr lang="en-US" sz="2000" dirty="0"/>
          </a:p>
        </p:txBody>
      </p:sp>
      <p:sp>
        <p:nvSpPr>
          <p:cNvPr id="26" name="card68"/>
          <p:cNvSpPr/>
          <p:nvPr/>
        </p:nvSpPr>
        <p:spPr>
          <a:xfrm>
            <a:off x="6210148" y="2587752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num69"/>
          <p:cNvSpPr/>
          <p:nvPr/>
        </p:nvSpPr>
        <p:spPr>
          <a:xfrm>
            <a:off x="6374740" y="2839212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8" name="Text 24"/>
          <p:cNvSpPr txBox="1"/>
          <p:nvPr/>
        </p:nvSpPr>
        <p:spPr>
          <a:xfrm>
            <a:off x="6374740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</a:t>
            </a:r>
            <a:endParaRPr lang="en-US" sz="2400" dirty="0"/>
          </a:p>
        </p:txBody>
      </p:sp>
      <p:sp>
        <p:nvSpPr>
          <p:cNvPr id="29" name="Text 25"/>
          <p:cNvSpPr txBox="1"/>
          <p:nvPr/>
        </p:nvSpPr>
        <p:spPr>
          <a:xfrm>
            <a:off x="7124548" y="2642616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現場に手を付けない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御遺体・所持品はそのまま記録</a:t>
            </a:r>
            <a:endParaRPr lang="en-US" sz="2000" dirty="0"/>
          </a:p>
        </p:txBody>
      </p:sp>
      <p:sp>
        <p:nvSpPr>
          <p:cNvPr id="30" name="card70"/>
          <p:cNvSpPr/>
          <p:nvPr/>
        </p:nvSpPr>
        <p:spPr>
          <a:xfrm>
            <a:off x="6210148" y="3895344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num71"/>
          <p:cNvSpPr/>
          <p:nvPr/>
        </p:nvSpPr>
        <p:spPr>
          <a:xfrm>
            <a:off x="6374740" y="4146804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2" name="Text 28"/>
          <p:cNvSpPr txBox="1"/>
          <p:nvPr/>
        </p:nvSpPr>
        <p:spPr>
          <a:xfrm>
            <a:off x="6374740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</a:t>
            </a:r>
            <a:endParaRPr lang="en-US" sz="2400" dirty="0"/>
          </a:p>
        </p:txBody>
      </p:sp>
      <p:sp>
        <p:nvSpPr>
          <p:cNvPr id="33" name="Text 29"/>
          <p:cNvSpPr txBox="1"/>
          <p:nvPr/>
        </p:nvSpPr>
        <p:spPr>
          <a:xfrm>
            <a:off x="7124548" y="3950208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情報窓口を開設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現場か本部に情報センター</a:t>
            </a:r>
            <a:endParaRPr lang="en-US" sz="2000" dirty="0"/>
          </a:p>
        </p:txBody>
      </p:sp>
      <p:sp>
        <p:nvSpPr>
          <p:cNvPr id="34" name="card72"/>
          <p:cNvSpPr/>
          <p:nvPr/>
        </p:nvSpPr>
        <p:spPr>
          <a:xfrm>
            <a:off x="6210148" y="5202936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num73"/>
          <p:cNvSpPr/>
          <p:nvPr/>
        </p:nvSpPr>
        <p:spPr>
          <a:xfrm>
            <a:off x="6374740" y="5454396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6" name="Text 32"/>
          <p:cNvSpPr txBox="1"/>
          <p:nvPr/>
        </p:nvSpPr>
        <p:spPr>
          <a:xfrm>
            <a:off x="6374740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8</a:t>
            </a:r>
            <a:endParaRPr lang="en-US" sz="2400" dirty="0"/>
          </a:p>
        </p:txBody>
      </p:sp>
      <p:sp>
        <p:nvSpPr>
          <p:cNvPr id="37" name="Text 33"/>
          <p:cNvSpPr txBox="1"/>
          <p:nvPr/>
        </p:nvSpPr>
        <p:spPr>
          <a:xfrm>
            <a:off x="7124548" y="5257800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毎日報告する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死者・不明者・判明数を日報で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現場評価の確認項目</a:t>
            </a:r>
            <a:endParaRPr lang="en-US" sz="3000" dirty="0"/>
          </a:p>
        </p:txBody>
      </p:sp>
      <p:sp>
        <p:nvSpPr>
          <p:cNvPr id="3" name="ic74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74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75"/>
          <p:cNvSpPr/>
          <p:nvPr/>
        </p:nvSpPr>
        <p:spPr>
          <a:xfrm>
            <a:off x="457200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76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76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被害の範囲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現場の広さと被害の規模</a:t>
            </a:r>
            <a:endParaRPr lang="en-US" sz="2000" dirty="0"/>
          </a:p>
        </p:txBody>
      </p:sp>
      <p:sp>
        <p:nvSpPr>
          <p:cNvPr id="10" name="card77"/>
          <p:cNvSpPr/>
          <p:nvPr/>
        </p:nvSpPr>
        <p:spPr>
          <a:xfrm>
            <a:off x="6210148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78-circle"/>
          <p:cNvSpPr/>
          <p:nvPr/>
        </p:nvSpPr>
        <p:spPr>
          <a:xfrm>
            <a:off x="6374740" y="14664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2" name="ic78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243420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死者数と状態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御遺体の数・損傷・腐敗状況</a:t>
            </a:r>
            <a:endParaRPr lang="en-US" sz="2000" dirty="0"/>
          </a:p>
        </p:txBody>
      </p:sp>
      <p:sp>
        <p:nvSpPr>
          <p:cNvPr id="14" name="card79"/>
          <p:cNvSpPr/>
          <p:nvPr/>
        </p:nvSpPr>
        <p:spPr>
          <a:xfrm>
            <a:off x="457200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80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80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作業期間の見込み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収容・確認にかかる期間</a:t>
            </a:r>
            <a:endParaRPr lang="en-US" sz="2000" dirty="0"/>
          </a:p>
        </p:txBody>
      </p:sp>
      <p:sp>
        <p:nvSpPr>
          <p:cNvPr id="18" name="card81"/>
          <p:cNvSpPr/>
          <p:nvPr/>
        </p:nvSpPr>
        <p:spPr>
          <a:xfrm>
            <a:off x="6210148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82-circle"/>
          <p:cNvSpPr/>
          <p:nvPr/>
        </p:nvSpPr>
        <p:spPr>
          <a:xfrm>
            <a:off x="6374740" y="278091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0" name="ic82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7243420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専門機関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検案・歯科・DNA鑑定の体制</a:t>
            </a:r>
            <a:endParaRPr lang="en-US" sz="2000" dirty="0"/>
          </a:p>
        </p:txBody>
      </p:sp>
      <p:sp>
        <p:nvSpPr>
          <p:cNvPr id="22" name="card83"/>
          <p:cNvSpPr/>
          <p:nvPr/>
        </p:nvSpPr>
        <p:spPr>
          <a:xfrm>
            <a:off x="457200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84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4" name="ic84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収容方法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必要なチームの編成と班数</a:t>
            </a:r>
            <a:endParaRPr lang="en-US" sz="2000" dirty="0"/>
          </a:p>
        </p:txBody>
      </p:sp>
      <p:sp>
        <p:nvSpPr>
          <p:cNvPr id="26" name="card85"/>
          <p:cNvSpPr/>
          <p:nvPr/>
        </p:nvSpPr>
        <p:spPr>
          <a:xfrm>
            <a:off x="6210148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86-circle"/>
          <p:cNvSpPr/>
          <p:nvPr/>
        </p:nvSpPr>
        <p:spPr>
          <a:xfrm>
            <a:off x="6374740" y="40953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8" name="ic86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7243420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搬送手段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御遺体・身体の一部の運び方</a:t>
            </a:r>
            <a:endParaRPr lang="en-US" sz="2000" dirty="0"/>
          </a:p>
        </p:txBody>
      </p:sp>
      <p:sp>
        <p:nvSpPr>
          <p:cNvPr id="30" name="card87"/>
          <p:cNvSpPr/>
          <p:nvPr/>
        </p:nvSpPr>
        <p:spPr>
          <a:xfrm>
            <a:off x="457200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88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32" name="ic88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保管場所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安置所・冷蔵設備の確保</a:t>
            </a:r>
            <a:endParaRPr lang="en-US" sz="2000" dirty="0"/>
          </a:p>
        </p:txBody>
      </p:sp>
      <p:sp>
        <p:nvSpPr>
          <p:cNvPr id="34" name="card89"/>
          <p:cNvSpPr/>
          <p:nvPr/>
        </p:nvSpPr>
        <p:spPr>
          <a:xfrm>
            <a:off x="6210148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90-circle"/>
          <p:cNvSpPr/>
          <p:nvPr/>
        </p:nvSpPr>
        <p:spPr>
          <a:xfrm>
            <a:off x="6374740" y="54098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6" name="ic90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31651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7243420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行方不明者数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届出のあった不明者の数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搬送①　誰が運ぶか</a:t>
            </a:r>
            <a:endParaRPr lang="en-US" sz="3000" dirty="0"/>
          </a:p>
        </p:txBody>
      </p:sp>
      <p:sp>
        <p:nvSpPr>
          <p:cNvPr id="3" name="ic91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91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92"/>
          <p:cNvSpPr/>
          <p:nvPr/>
        </p:nvSpPr>
        <p:spPr>
          <a:xfrm>
            <a:off x="457200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93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93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警察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通報先。収容・搬送の指示と検視</a:t>
            </a:r>
            <a:endParaRPr lang="en-US" sz="2000" dirty="0"/>
          </a:p>
        </p:txBody>
      </p:sp>
      <p:sp>
        <p:nvSpPr>
          <p:cNvPr id="9" name="card94"/>
          <p:cNvSpPr/>
          <p:nvPr/>
        </p:nvSpPr>
        <p:spPr>
          <a:xfrm>
            <a:off x="6210148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95-circle"/>
          <p:cNvSpPr/>
          <p:nvPr/>
        </p:nvSpPr>
        <p:spPr>
          <a:xfrm>
            <a:off x="6374740" y="16855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ic95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84245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243420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自衛隊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災害派遣で捜索・収容・搬送</a:t>
            </a:r>
            <a:endParaRPr lang="en-US" sz="2000" dirty="0"/>
          </a:p>
        </p:txBody>
      </p:sp>
      <p:sp>
        <p:nvSpPr>
          <p:cNvPr id="13" name="card96"/>
          <p:cNvSpPr/>
          <p:nvPr/>
        </p:nvSpPr>
        <p:spPr>
          <a:xfrm>
            <a:off x="457200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97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5" name="ic97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消防・消防団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救助中に発見した御遺体を収容</a:t>
            </a:r>
            <a:endParaRPr lang="en-US" sz="2000" dirty="0"/>
          </a:p>
        </p:txBody>
      </p:sp>
      <p:sp>
        <p:nvSpPr>
          <p:cNvPr id="17" name="card98"/>
          <p:cNvSpPr/>
          <p:nvPr/>
        </p:nvSpPr>
        <p:spPr>
          <a:xfrm>
            <a:off x="6210148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99-circle"/>
          <p:cNvSpPr/>
          <p:nvPr/>
        </p:nvSpPr>
        <p:spPr>
          <a:xfrm>
            <a:off x="6374740" y="34381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9" name="ic99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359505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7243420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自治体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車両・安置所の確保と運営</a:t>
            </a:r>
            <a:endParaRPr lang="en-US" sz="2000" dirty="0"/>
          </a:p>
        </p:txBody>
      </p:sp>
      <p:sp>
        <p:nvSpPr>
          <p:cNvPr id="21" name="card100"/>
          <p:cNvSpPr/>
          <p:nvPr/>
        </p:nvSpPr>
        <p:spPr>
          <a:xfrm>
            <a:off x="457200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01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3" name="ic101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48585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葬祭業者・霊柩車協会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協定に基づき安置所・火葬場へ</a:t>
            </a:r>
            <a:endParaRPr lang="en-US" sz="2000" dirty="0"/>
          </a:p>
        </p:txBody>
      </p:sp>
      <p:sp>
        <p:nvSpPr>
          <p:cNvPr id="25" name="card102"/>
          <p:cNvSpPr/>
          <p:nvPr/>
        </p:nvSpPr>
        <p:spPr>
          <a:xfrm>
            <a:off x="6210148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rgbClr val="FBEFEF"/>
          </a:solidFill>
          <a:ln w="12700">
            <a:solidFill>
              <a:srgbClr val="FBEFEF"/>
            </a:solidFill>
            <a:prstDash val="solid"/>
          </a:ln>
        </p:spPr>
      </p:sp>
      <p:sp>
        <p:nvSpPr>
          <p:cNvPr id="26" name="Text 18"/>
          <p:cNvSpPr txBox="1"/>
          <p:nvPr/>
        </p:nvSpPr>
        <p:spPr>
          <a:xfrm>
            <a:off x="6438748" y="4876800"/>
            <a:ext cx="5067148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発見したら、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まず警察へ通報。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収容・搬送は警察の指示で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搬送②　発見から安置所まで</a:t>
            </a:r>
            <a:endParaRPr lang="en-US" sz="3000" dirty="0"/>
          </a:p>
        </p:txBody>
      </p:sp>
      <p:sp>
        <p:nvSpPr>
          <p:cNvPr id="3" name="ic103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03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04"/>
          <p:cNvSpPr/>
          <p:nvPr/>
        </p:nvSpPr>
        <p:spPr>
          <a:xfrm>
            <a:off x="457200" y="1280160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num105"/>
          <p:cNvSpPr/>
          <p:nvPr/>
        </p:nvSpPr>
        <p:spPr>
          <a:xfrm>
            <a:off x="621792" y="1531620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21792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1371600" y="1335024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安全を確保する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余震・津波・倒壊の二次災害に注意</a:t>
            </a:r>
            <a:endParaRPr lang="en-US" sz="2000" dirty="0"/>
          </a:p>
        </p:txBody>
      </p:sp>
      <p:sp>
        <p:nvSpPr>
          <p:cNvPr id="9" name="card106"/>
          <p:cNvSpPr/>
          <p:nvPr/>
        </p:nvSpPr>
        <p:spPr>
          <a:xfrm>
            <a:off x="457200" y="2587752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num107"/>
          <p:cNvSpPr/>
          <p:nvPr/>
        </p:nvSpPr>
        <p:spPr>
          <a:xfrm>
            <a:off x="621792" y="2839212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21792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1371600" y="2642616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警察へ通報する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位置と状況を伝え、指示を受ける</a:t>
            </a:r>
            <a:endParaRPr lang="en-US" sz="2000" dirty="0"/>
          </a:p>
        </p:txBody>
      </p:sp>
      <p:sp>
        <p:nvSpPr>
          <p:cNvPr id="13" name="card108"/>
          <p:cNvSpPr/>
          <p:nvPr/>
        </p:nvSpPr>
        <p:spPr>
          <a:xfrm>
            <a:off x="457200" y="3895344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num109"/>
          <p:cNvSpPr/>
          <p:nvPr/>
        </p:nvSpPr>
        <p:spPr>
          <a:xfrm>
            <a:off x="621792" y="4146804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21792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950208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発見状況を記録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写真・GPS位置・日時・状況</a:t>
            </a:r>
            <a:endParaRPr lang="en-US" sz="2000" dirty="0"/>
          </a:p>
        </p:txBody>
      </p:sp>
      <p:sp>
        <p:nvSpPr>
          <p:cNvPr id="17" name="card110"/>
          <p:cNvSpPr/>
          <p:nvPr/>
        </p:nvSpPr>
        <p:spPr>
          <a:xfrm>
            <a:off x="457200" y="5202936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num111"/>
          <p:cNvSpPr/>
          <p:nvPr/>
        </p:nvSpPr>
        <p:spPr>
          <a:xfrm>
            <a:off x="621792" y="5454396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21792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20" name="Text 17"/>
          <p:cNvSpPr txBox="1"/>
          <p:nvPr/>
        </p:nvSpPr>
        <p:spPr>
          <a:xfrm>
            <a:off x="1371600" y="5257800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番号タグを付ける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身体と袋に同じ番号</a:t>
            </a:r>
            <a:endParaRPr lang="en-US" sz="2000" dirty="0"/>
          </a:p>
        </p:txBody>
      </p:sp>
      <p:sp>
        <p:nvSpPr>
          <p:cNvPr id="21" name="card112"/>
          <p:cNvSpPr/>
          <p:nvPr/>
        </p:nvSpPr>
        <p:spPr>
          <a:xfrm>
            <a:off x="6210148" y="1280160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num113"/>
          <p:cNvSpPr/>
          <p:nvPr/>
        </p:nvSpPr>
        <p:spPr>
          <a:xfrm>
            <a:off x="6374740" y="1531620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374740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4" name="Text 21"/>
          <p:cNvSpPr txBox="1"/>
          <p:nvPr/>
        </p:nvSpPr>
        <p:spPr>
          <a:xfrm>
            <a:off x="7124548" y="1335024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納体袋へ収納する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装着物は外さず所持品も一緒に</a:t>
            </a:r>
            <a:endParaRPr lang="en-US" sz="2000" dirty="0"/>
          </a:p>
        </p:txBody>
      </p:sp>
      <p:sp>
        <p:nvSpPr>
          <p:cNvPr id="25" name="card114"/>
          <p:cNvSpPr/>
          <p:nvPr/>
        </p:nvSpPr>
        <p:spPr>
          <a:xfrm>
            <a:off x="6210148" y="2587752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num115"/>
          <p:cNvSpPr/>
          <p:nvPr/>
        </p:nvSpPr>
        <p:spPr>
          <a:xfrm>
            <a:off x="6374740" y="2839212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6374740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</a:t>
            </a:r>
            <a:endParaRPr lang="en-US" sz="2400" dirty="0"/>
          </a:p>
        </p:txBody>
      </p:sp>
      <p:sp>
        <p:nvSpPr>
          <p:cNvPr id="28" name="Text 25"/>
          <p:cNvSpPr txBox="1"/>
          <p:nvPr/>
        </p:nvSpPr>
        <p:spPr>
          <a:xfrm>
            <a:off x="7124548" y="2642616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担架で運び出す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4人以上で、足元に注意</a:t>
            </a:r>
            <a:endParaRPr lang="en-US" sz="2000" dirty="0"/>
          </a:p>
        </p:txBody>
      </p:sp>
      <p:sp>
        <p:nvSpPr>
          <p:cNvPr id="29" name="card116"/>
          <p:cNvSpPr/>
          <p:nvPr/>
        </p:nvSpPr>
        <p:spPr>
          <a:xfrm>
            <a:off x="6210148" y="3895344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num117"/>
          <p:cNvSpPr/>
          <p:nvPr/>
        </p:nvSpPr>
        <p:spPr>
          <a:xfrm>
            <a:off x="6374740" y="4146804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6374740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</a:t>
            </a:r>
            <a:endParaRPr lang="en-US" sz="2400" dirty="0"/>
          </a:p>
        </p:txBody>
      </p:sp>
      <p:sp>
        <p:nvSpPr>
          <p:cNvPr id="32" name="Text 29"/>
          <p:cNvSpPr txBox="1"/>
          <p:nvPr/>
        </p:nvSpPr>
        <p:spPr>
          <a:xfrm>
            <a:off x="7124548" y="3950208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車両に積み込む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1体ずつ固定し重ねない</a:t>
            </a:r>
            <a:endParaRPr lang="en-US" sz="2000" dirty="0"/>
          </a:p>
        </p:txBody>
      </p:sp>
      <p:sp>
        <p:nvSpPr>
          <p:cNvPr id="33" name="card118"/>
          <p:cNvSpPr/>
          <p:nvPr/>
        </p:nvSpPr>
        <p:spPr>
          <a:xfrm>
            <a:off x="6210148" y="5202936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4" name="num119"/>
          <p:cNvSpPr/>
          <p:nvPr/>
        </p:nvSpPr>
        <p:spPr>
          <a:xfrm>
            <a:off x="6374740" y="5454396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6374740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8</a:t>
            </a:r>
            <a:endParaRPr lang="en-US" sz="2400" dirty="0"/>
          </a:p>
        </p:txBody>
      </p:sp>
      <p:sp>
        <p:nvSpPr>
          <p:cNvPr id="36" name="Text 33"/>
          <p:cNvSpPr txBox="1"/>
          <p:nvPr/>
        </p:nvSpPr>
        <p:spPr>
          <a:xfrm>
            <a:off x="7124548" y="5257800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安置所で引き継ぐ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受付で番号と記録を照合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搬送③　どんな方法で運ぶか</a:t>
            </a:r>
            <a:endParaRPr lang="en-US" sz="3000" dirty="0"/>
          </a:p>
        </p:txBody>
      </p:sp>
      <p:sp>
        <p:nvSpPr>
          <p:cNvPr id="3" name="ic120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20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21"/>
          <p:cNvSpPr/>
          <p:nvPr/>
        </p:nvSpPr>
        <p:spPr>
          <a:xfrm>
            <a:off x="457200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22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7" name="ic122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担架・布担架（人力）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がれき・泥地では4〜6人で</a:t>
            </a:r>
            <a:endParaRPr lang="en-US" sz="2000" dirty="0"/>
          </a:p>
        </p:txBody>
      </p:sp>
      <p:sp>
        <p:nvSpPr>
          <p:cNvPr id="9" name="card123"/>
          <p:cNvSpPr/>
          <p:nvPr/>
        </p:nvSpPr>
        <p:spPr>
          <a:xfrm>
            <a:off x="6210148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24-circle"/>
          <p:cNvSpPr/>
          <p:nvPr/>
        </p:nvSpPr>
        <p:spPr>
          <a:xfrm>
            <a:off x="6374740" y="16855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1" name="ic124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84245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243420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ボート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浸水域・水上で発見した場合</a:t>
            </a:r>
            <a:endParaRPr lang="en-US" sz="2000" dirty="0"/>
          </a:p>
        </p:txBody>
      </p:sp>
      <p:sp>
        <p:nvSpPr>
          <p:cNvPr id="13" name="card125"/>
          <p:cNvSpPr/>
          <p:nvPr/>
        </p:nvSpPr>
        <p:spPr>
          <a:xfrm>
            <a:off x="457200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26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5" name="ic126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ヘリコプター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道路が寸断された孤立地域から</a:t>
            </a:r>
            <a:endParaRPr lang="en-US" sz="2000" dirty="0"/>
          </a:p>
        </p:txBody>
      </p:sp>
      <p:sp>
        <p:nvSpPr>
          <p:cNvPr id="17" name="card127"/>
          <p:cNvSpPr/>
          <p:nvPr/>
        </p:nvSpPr>
        <p:spPr>
          <a:xfrm>
            <a:off x="6210148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28-circle"/>
          <p:cNvSpPr/>
          <p:nvPr/>
        </p:nvSpPr>
        <p:spPr>
          <a:xfrm>
            <a:off x="6374740" y="34381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9" name="ic128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359505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7243420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車両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トラック・バン・霊柩車</a:t>
            </a:r>
            <a:endParaRPr lang="en-US" sz="2000" dirty="0"/>
          </a:p>
        </p:txBody>
      </p:sp>
      <p:sp>
        <p:nvSpPr>
          <p:cNvPr id="21" name="card129"/>
          <p:cNvSpPr/>
          <p:nvPr/>
        </p:nvSpPr>
        <p:spPr>
          <a:xfrm>
            <a:off x="457200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30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3" name="ic130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48585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車両の条件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幌・シートで目隠し、荷台は防水</a:t>
            </a:r>
            <a:endParaRPr lang="en-US" sz="2000" dirty="0"/>
          </a:p>
        </p:txBody>
      </p:sp>
      <p:sp>
        <p:nvSpPr>
          <p:cNvPr id="25" name="card131"/>
          <p:cNvSpPr/>
          <p:nvPr/>
        </p:nvSpPr>
        <p:spPr>
          <a:xfrm>
            <a:off x="6210148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132-circle"/>
          <p:cNvSpPr/>
          <p:nvPr/>
        </p:nvSpPr>
        <p:spPr>
          <a:xfrm>
            <a:off x="6374740" y="51907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7" name="ic132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5347655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7243420" y="48585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敬意をもって運ぶ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1体ずつ、重ねない、丁寧な運転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搬送車両の使い方</a:t>
            </a:r>
            <a:endParaRPr lang="en-US" sz="3000" dirty="0"/>
          </a:p>
        </p:txBody>
      </p:sp>
      <p:sp>
        <p:nvSpPr>
          <p:cNvPr id="3" name="ic133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33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134"/>
          <p:cNvSpPr/>
          <p:nvPr/>
        </p:nvSpPr>
        <p:spPr>
          <a:xfrm>
            <a:off x="457200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135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8" name="ic135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救急車は使わない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負傷者の搬送を優先する</a:t>
            </a:r>
            <a:endParaRPr lang="en-US" sz="2000" dirty="0"/>
          </a:p>
        </p:txBody>
      </p:sp>
      <p:sp>
        <p:nvSpPr>
          <p:cNvPr id="10" name="card136"/>
          <p:cNvSpPr/>
          <p:nvPr/>
        </p:nvSpPr>
        <p:spPr>
          <a:xfrm>
            <a:off x="6210148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137-circle"/>
          <p:cNvSpPr/>
          <p:nvPr/>
        </p:nvSpPr>
        <p:spPr>
          <a:xfrm>
            <a:off x="6374740" y="146646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2" name="ic137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243420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緊急走行はしない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サイレン・高速走行は不要</a:t>
            </a:r>
            <a:endParaRPr lang="en-US" sz="2000" dirty="0"/>
          </a:p>
        </p:txBody>
      </p:sp>
      <p:sp>
        <p:nvSpPr>
          <p:cNvPr id="14" name="card138"/>
          <p:cNvSpPr/>
          <p:nvPr/>
        </p:nvSpPr>
        <p:spPr>
          <a:xfrm>
            <a:off x="457200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139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6" name="ic139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社名・ナンバーを覆う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車両の所有者への偏見を防ぐ</a:t>
            </a:r>
            <a:endParaRPr lang="en-US" sz="2000" dirty="0"/>
          </a:p>
        </p:txBody>
      </p:sp>
      <p:sp>
        <p:nvSpPr>
          <p:cNvPr id="18" name="card140"/>
          <p:cNvSpPr/>
          <p:nvPr/>
        </p:nvSpPr>
        <p:spPr>
          <a:xfrm>
            <a:off x="6210148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141-circle"/>
          <p:cNvSpPr/>
          <p:nvPr/>
        </p:nvSpPr>
        <p:spPr>
          <a:xfrm>
            <a:off x="6374740" y="27809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0" name="ic141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7243420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閉じた車両で運ぶ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冷やして運ぶ。凍らせない</a:t>
            </a:r>
            <a:endParaRPr lang="en-US" sz="2000" dirty="0"/>
          </a:p>
        </p:txBody>
      </p:sp>
      <p:sp>
        <p:nvSpPr>
          <p:cNvPr id="22" name="card142"/>
          <p:cNvSpPr/>
          <p:nvPr/>
        </p:nvSpPr>
        <p:spPr>
          <a:xfrm>
            <a:off x="457200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143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4" name="ic143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流用は事前協議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車両の使用制限を確認する</a:t>
            </a:r>
            <a:endParaRPr lang="en-US" sz="2000" dirty="0"/>
          </a:p>
        </p:txBody>
      </p:sp>
      <p:sp>
        <p:nvSpPr>
          <p:cNvPr id="26" name="card144"/>
          <p:cNvSpPr/>
          <p:nvPr/>
        </p:nvSpPr>
        <p:spPr>
          <a:xfrm>
            <a:off x="6210148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145-circle"/>
          <p:cNvSpPr/>
          <p:nvPr/>
        </p:nvSpPr>
        <p:spPr>
          <a:xfrm>
            <a:off x="6374740" y="409536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8" name="ic145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7243420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返却前に清掃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保健部門が清潔を確認・証明</a:t>
            </a:r>
            <a:endParaRPr lang="en-US" sz="2000" dirty="0"/>
          </a:p>
        </p:txBody>
      </p:sp>
      <p:sp>
        <p:nvSpPr>
          <p:cNvPr id="30" name="card146"/>
          <p:cNvSpPr/>
          <p:nvPr/>
        </p:nvSpPr>
        <p:spPr>
          <a:xfrm>
            <a:off x="457200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147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32" name="ic147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食品用冷蔵車は特に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証明書で業者の信用を守る</a:t>
            </a:r>
            <a:endParaRPr lang="en-US" sz="2000" dirty="0"/>
          </a:p>
        </p:txBody>
      </p:sp>
      <p:sp>
        <p:nvSpPr>
          <p:cNvPr id="34" name="card148"/>
          <p:cNvSpPr/>
          <p:nvPr/>
        </p:nvSpPr>
        <p:spPr>
          <a:xfrm>
            <a:off x="6210148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149-circle"/>
          <p:cNvSpPr/>
          <p:nvPr/>
        </p:nvSpPr>
        <p:spPr>
          <a:xfrm>
            <a:off x="6374740" y="540981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6" name="ic149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31651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7243420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身元判明後は霊柩車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専用車で丁寧に運ぶ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搬送④　課題（過去の災害から）</a:t>
            </a:r>
            <a:endParaRPr lang="en-US" sz="3000" dirty="0"/>
          </a:p>
        </p:txBody>
      </p:sp>
      <p:sp>
        <p:nvSpPr>
          <p:cNvPr id="3" name="ic150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50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51"/>
          <p:cNvSpPr/>
          <p:nvPr/>
        </p:nvSpPr>
        <p:spPr>
          <a:xfrm>
            <a:off x="457200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52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7" name="ic152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搬送路がない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がれき・泥・浸水で車両が入れない</a:t>
            </a:r>
            <a:endParaRPr lang="en-US" sz="2000" dirty="0"/>
          </a:p>
        </p:txBody>
      </p:sp>
      <p:sp>
        <p:nvSpPr>
          <p:cNvPr id="9" name="card153"/>
          <p:cNvSpPr/>
          <p:nvPr/>
        </p:nvSpPr>
        <p:spPr>
          <a:xfrm>
            <a:off x="6210148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54-circle"/>
          <p:cNvSpPr/>
          <p:nvPr/>
        </p:nvSpPr>
        <p:spPr>
          <a:xfrm>
            <a:off x="6374740" y="16855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c154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84245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243420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車両・燃料の不足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運転手・燃料・車両が足りない</a:t>
            </a:r>
            <a:endParaRPr lang="en-US" sz="2000" dirty="0"/>
          </a:p>
        </p:txBody>
      </p:sp>
      <p:sp>
        <p:nvSpPr>
          <p:cNvPr id="13" name="card155"/>
          <p:cNvSpPr/>
          <p:nvPr/>
        </p:nvSpPr>
        <p:spPr>
          <a:xfrm>
            <a:off x="457200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56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5" name="ic156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安置所が満杯・遠い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搬送先が決まらず待機が続く</a:t>
            </a:r>
            <a:endParaRPr lang="en-US" sz="2000" dirty="0"/>
          </a:p>
        </p:txBody>
      </p:sp>
      <p:sp>
        <p:nvSpPr>
          <p:cNvPr id="17" name="card157"/>
          <p:cNvSpPr/>
          <p:nvPr/>
        </p:nvSpPr>
        <p:spPr>
          <a:xfrm>
            <a:off x="6210148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58-circle"/>
          <p:cNvSpPr/>
          <p:nvPr/>
        </p:nvSpPr>
        <p:spPr>
          <a:xfrm>
            <a:off x="6374740" y="343814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9" name="ic158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359505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7243420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記録の欠落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発見場所や番号が不明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で身元確認が遅れる</a:t>
            </a:r>
            <a:endParaRPr lang="en-US" sz="2000" dirty="0"/>
          </a:p>
        </p:txBody>
      </p:sp>
      <p:sp>
        <p:nvSpPr>
          <p:cNvPr id="21" name="card159"/>
          <p:cNvSpPr/>
          <p:nvPr/>
        </p:nvSpPr>
        <p:spPr>
          <a:xfrm>
            <a:off x="457200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60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3" name="ic160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48585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搬送者の強いストレス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知人・子どもの御遺体を運ぶ負担</a:t>
            </a:r>
            <a:endParaRPr lang="en-US" sz="2000" dirty="0"/>
          </a:p>
        </p:txBody>
      </p:sp>
      <p:sp>
        <p:nvSpPr>
          <p:cNvPr id="25" name="card161"/>
          <p:cNvSpPr/>
          <p:nvPr/>
        </p:nvSpPr>
        <p:spPr>
          <a:xfrm>
            <a:off x="6210148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162-circle"/>
          <p:cNvSpPr/>
          <p:nvPr/>
        </p:nvSpPr>
        <p:spPr>
          <a:xfrm>
            <a:off x="6374740" y="51907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7" name="ic162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5347655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7243420" y="48585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外部からの視線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報道・住民の目に触れる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搬送⑤　改善点</a:t>
            </a:r>
            <a:endParaRPr lang="en-US" sz="3000" dirty="0"/>
          </a:p>
        </p:txBody>
      </p:sp>
      <p:sp>
        <p:nvSpPr>
          <p:cNvPr id="3" name="ic163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63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64"/>
          <p:cNvSpPr/>
          <p:nvPr/>
        </p:nvSpPr>
        <p:spPr>
          <a:xfrm>
            <a:off x="457200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65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7" name="ic165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平時に搬送協定を結ぶ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霊柩車協会・運送業者・建設業者</a:t>
            </a:r>
            <a:endParaRPr lang="en-US" sz="2000" dirty="0"/>
          </a:p>
        </p:txBody>
      </p:sp>
      <p:sp>
        <p:nvSpPr>
          <p:cNvPr id="9" name="card166"/>
          <p:cNvSpPr/>
          <p:nvPr/>
        </p:nvSpPr>
        <p:spPr>
          <a:xfrm>
            <a:off x="6210148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67-circle"/>
          <p:cNvSpPr/>
          <p:nvPr/>
        </p:nvSpPr>
        <p:spPr>
          <a:xfrm>
            <a:off x="6374740" y="16855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1" name="ic167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84245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243420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ルートと安置所を計画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地区ごとに複数の候補を決める</a:t>
            </a:r>
            <a:endParaRPr lang="en-US" sz="2000" dirty="0"/>
          </a:p>
        </p:txBody>
      </p:sp>
      <p:sp>
        <p:nvSpPr>
          <p:cNvPr id="13" name="card168"/>
          <p:cNvSpPr/>
          <p:nvPr/>
        </p:nvSpPr>
        <p:spPr>
          <a:xfrm>
            <a:off x="457200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69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5" name="ic169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発見現場用キット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タグ・納体袋・記録票・担架を常備</a:t>
            </a:r>
            <a:endParaRPr lang="en-US" sz="2000" dirty="0"/>
          </a:p>
        </p:txBody>
      </p:sp>
      <p:sp>
        <p:nvSpPr>
          <p:cNvPr id="17" name="card170"/>
          <p:cNvSpPr/>
          <p:nvPr/>
        </p:nvSpPr>
        <p:spPr>
          <a:xfrm>
            <a:off x="6210148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71-circle"/>
          <p:cNvSpPr/>
          <p:nvPr/>
        </p:nvSpPr>
        <p:spPr>
          <a:xfrm>
            <a:off x="6374740" y="343814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9" name="ic171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359505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7243420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記録をデジタル化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写真と位置をその場で共有</a:t>
            </a:r>
            <a:endParaRPr lang="en-US" sz="2000" dirty="0"/>
          </a:p>
        </p:txBody>
      </p:sp>
      <p:sp>
        <p:nvSpPr>
          <p:cNvPr id="21" name="card172"/>
          <p:cNvSpPr/>
          <p:nvPr/>
        </p:nvSpPr>
        <p:spPr>
          <a:xfrm>
            <a:off x="457200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73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3" name="ic173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48585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関係機関の合同訓練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警察・自衛隊・消防・自治体で</a:t>
            </a:r>
            <a:endParaRPr lang="en-US" sz="2000" dirty="0"/>
          </a:p>
        </p:txBody>
      </p:sp>
      <p:sp>
        <p:nvSpPr>
          <p:cNvPr id="25" name="card174"/>
          <p:cNvSpPr/>
          <p:nvPr/>
        </p:nvSpPr>
        <p:spPr>
          <a:xfrm>
            <a:off x="6210148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175-circle"/>
          <p:cNvSpPr/>
          <p:nvPr/>
        </p:nvSpPr>
        <p:spPr>
          <a:xfrm>
            <a:off x="6374740" y="51907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7" name="ic175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5347655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7243420" y="48585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搬送者を守る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交代制・事前説明・事後のケア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場所①　遺体安置所の選定</a:t>
            </a:r>
            <a:endParaRPr lang="en-US" sz="3000" dirty="0"/>
          </a:p>
        </p:txBody>
      </p:sp>
      <p:sp>
        <p:nvSpPr>
          <p:cNvPr id="3" name="ic176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76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234440"/>
            <a:ext cx="112772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平時に候補施設を複数指定し、施設管理者と協定を結ぶ</a:t>
            </a:r>
            <a:endParaRPr lang="en-US" sz="2000" dirty="0"/>
          </a:p>
        </p:txBody>
      </p:sp>
      <p:sp>
        <p:nvSpPr>
          <p:cNvPr id="6" name="card177"/>
          <p:cNvSpPr/>
          <p:nvPr/>
        </p:nvSpPr>
        <p:spPr>
          <a:xfrm>
            <a:off x="457200" y="1874520"/>
            <a:ext cx="5524348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178-circle"/>
          <p:cNvSpPr/>
          <p:nvPr/>
        </p:nvSpPr>
        <p:spPr>
          <a:xfrm>
            <a:off x="621792" y="21808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178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337755"/>
            <a:ext cx="399410" cy="39941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90472" y="1947672"/>
            <a:ext cx="4353916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広い屋内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体育館・倉庫など</a:t>
            </a:r>
            <a:endParaRPr lang="en-US" sz="2000" dirty="0"/>
          </a:p>
        </p:txBody>
      </p:sp>
      <p:sp>
        <p:nvSpPr>
          <p:cNvPr id="10" name="card179"/>
          <p:cNvSpPr/>
          <p:nvPr/>
        </p:nvSpPr>
        <p:spPr>
          <a:xfrm>
            <a:off x="6210148" y="1874520"/>
            <a:ext cx="5524348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180-circle"/>
          <p:cNvSpPr/>
          <p:nvPr/>
        </p:nvSpPr>
        <p:spPr>
          <a:xfrm>
            <a:off x="6374740" y="21808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180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2337755"/>
            <a:ext cx="399410" cy="39941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7243420" y="1947672"/>
            <a:ext cx="4353916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避難所と別にする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動線を完全に分ける</a:t>
            </a:r>
            <a:endParaRPr lang="en-US" sz="2000" dirty="0"/>
          </a:p>
        </p:txBody>
      </p:sp>
      <p:sp>
        <p:nvSpPr>
          <p:cNvPr id="14" name="card181"/>
          <p:cNvSpPr/>
          <p:nvPr/>
        </p:nvSpPr>
        <p:spPr>
          <a:xfrm>
            <a:off x="457200" y="3429000"/>
            <a:ext cx="5524348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182-circle"/>
          <p:cNvSpPr/>
          <p:nvPr/>
        </p:nvSpPr>
        <p:spPr>
          <a:xfrm>
            <a:off x="621792" y="373532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6" name="ic182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892235"/>
            <a:ext cx="399410" cy="39941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490472" y="3502152"/>
            <a:ext cx="4353916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車両の出入り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搬入口と駐車場がある</a:t>
            </a:r>
            <a:endParaRPr lang="en-US" sz="2000" dirty="0"/>
          </a:p>
        </p:txBody>
      </p:sp>
      <p:sp>
        <p:nvSpPr>
          <p:cNvPr id="18" name="card183"/>
          <p:cNvSpPr/>
          <p:nvPr/>
        </p:nvSpPr>
        <p:spPr>
          <a:xfrm>
            <a:off x="6210148" y="3429000"/>
            <a:ext cx="5524348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184-circle"/>
          <p:cNvSpPr/>
          <p:nvPr/>
        </p:nvSpPr>
        <p:spPr>
          <a:xfrm>
            <a:off x="6374740" y="373532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0" name="ic184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3892235"/>
            <a:ext cx="399410" cy="39941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7243420" y="3502152"/>
            <a:ext cx="4353916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冷房・換気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夏季の温度管理ができる</a:t>
            </a:r>
            <a:endParaRPr lang="en-US" sz="2000" dirty="0"/>
          </a:p>
        </p:txBody>
      </p:sp>
      <p:sp>
        <p:nvSpPr>
          <p:cNvPr id="22" name="card185"/>
          <p:cNvSpPr/>
          <p:nvPr/>
        </p:nvSpPr>
        <p:spPr>
          <a:xfrm>
            <a:off x="457200" y="4983480"/>
            <a:ext cx="5524348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186-circle"/>
          <p:cNvSpPr/>
          <p:nvPr/>
        </p:nvSpPr>
        <p:spPr>
          <a:xfrm>
            <a:off x="621792" y="528980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4" name="ic186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446715"/>
            <a:ext cx="399410" cy="399410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1490472" y="5056632"/>
            <a:ext cx="4353916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電気・水道・トイレ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発電機の準備も</a:t>
            </a:r>
            <a:endParaRPr lang="en-US" sz="2000" dirty="0"/>
          </a:p>
        </p:txBody>
      </p:sp>
      <p:sp>
        <p:nvSpPr>
          <p:cNvPr id="26" name="card187"/>
          <p:cNvSpPr/>
          <p:nvPr/>
        </p:nvSpPr>
        <p:spPr>
          <a:xfrm>
            <a:off x="6210148" y="4983480"/>
            <a:ext cx="5524348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188-circle"/>
          <p:cNvSpPr/>
          <p:nvPr/>
        </p:nvSpPr>
        <p:spPr>
          <a:xfrm>
            <a:off x="6374740" y="528980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8" name="ic188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5446715"/>
            <a:ext cx="399410" cy="399410"/>
          </a:xfrm>
          <a:prstGeom prst="rect">
            <a:avLst/>
          </a:prstGeom>
        </p:spPr>
      </p:pic>
      <p:sp>
        <p:nvSpPr>
          <p:cNvPr id="29" name="Text 20"/>
          <p:cNvSpPr txBox="1"/>
          <p:nvPr/>
        </p:nvSpPr>
        <p:spPr>
          <a:xfrm>
            <a:off x="7243420" y="5056632"/>
            <a:ext cx="4353916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目隠し・遮へい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報道・外部の視線を防ぐ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場所②　安置所のレイアウト例</a:t>
            </a:r>
            <a:endParaRPr lang="en-US" sz="3000" dirty="0"/>
          </a:p>
        </p:txBody>
      </p:sp>
      <p:sp>
        <p:nvSpPr>
          <p:cNvPr id="3" name="ic189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89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building"/>
          <p:cNvSpPr/>
          <p:nvPr/>
        </p:nvSpPr>
        <p:spPr>
          <a:xfrm>
            <a:off x="457200" y="1280160"/>
            <a:ext cx="7315200" cy="4434840"/>
          </a:xfrm>
          <a:prstGeom prst="rect">
            <a:avLst/>
          </a:prstGeom>
          <a:solidFill>
            <a:srgbClr val="FFFFFF"/>
          </a:solidFill>
          <a:ln w="38100">
            <a:solidFill>
              <a:schemeClr val="tx2"/>
            </a:solidFill>
            <a:prstDash val="solid"/>
          </a:ln>
        </p:spPr>
      </p:sp>
      <p:sp>
        <p:nvSpPr>
          <p:cNvPr id="6" name="zone190"/>
          <p:cNvSpPr/>
          <p:nvPr/>
        </p:nvSpPr>
        <p:spPr>
          <a:xfrm>
            <a:off x="566928" y="1389888"/>
            <a:ext cx="4572000" cy="2103120"/>
          </a:xfrm>
          <a:prstGeom prst="roundRect">
            <a:avLst>
              <a:gd name="adj" fmla="val 2609"/>
            </a:avLst>
          </a:prstGeom>
          <a:solidFill>
            <a:schemeClr val="accent1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12648" y="1389888"/>
            <a:ext cx="448056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安置エリア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（番号順に安置）</a:t>
            </a:r>
            <a:endParaRPr lang="en-US" sz="2000" dirty="0"/>
          </a:p>
        </p:txBody>
      </p:sp>
      <p:sp>
        <p:nvSpPr>
          <p:cNvPr id="8" name="zone191"/>
          <p:cNvSpPr/>
          <p:nvPr/>
        </p:nvSpPr>
        <p:spPr>
          <a:xfrm>
            <a:off x="5257800" y="1389888"/>
            <a:ext cx="2404872" cy="1005840"/>
          </a:xfrm>
          <a:prstGeom prst="roundRect">
            <a:avLst>
              <a:gd name="adj" fmla="val 5455"/>
            </a:avLst>
          </a:prstGeom>
          <a:solidFill>
            <a:schemeClr val="accent5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5303520" y="1389888"/>
            <a:ext cx="231343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検視・検案</a:t>
            </a:r>
            <a:endParaRPr lang="en-US" sz="2000" dirty="0"/>
          </a:p>
        </p:txBody>
      </p:sp>
      <p:sp>
        <p:nvSpPr>
          <p:cNvPr id="10" name="zone192"/>
          <p:cNvSpPr/>
          <p:nvPr/>
        </p:nvSpPr>
        <p:spPr>
          <a:xfrm>
            <a:off x="5257800" y="2487168"/>
            <a:ext cx="2404872" cy="1005840"/>
          </a:xfrm>
          <a:prstGeom prst="roundRect">
            <a:avLst>
              <a:gd name="adj" fmla="val 5455"/>
            </a:avLst>
          </a:prstGeom>
          <a:solidFill>
            <a:schemeClr val="accent2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5303520" y="2487168"/>
            <a:ext cx="231343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資機材置場</a:t>
            </a:r>
            <a:endParaRPr lang="en-US" sz="2000" dirty="0"/>
          </a:p>
        </p:txBody>
      </p:sp>
      <p:sp>
        <p:nvSpPr>
          <p:cNvPr id="12" name="zone193"/>
          <p:cNvSpPr/>
          <p:nvPr/>
        </p:nvSpPr>
        <p:spPr>
          <a:xfrm>
            <a:off x="566928" y="3611880"/>
            <a:ext cx="3611880" cy="960120"/>
          </a:xfrm>
          <a:prstGeom prst="roundRect">
            <a:avLst>
              <a:gd name="adj" fmla="val 5714"/>
            </a:avLst>
          </a:prstGeom>
          <a:solidFill>
            <a:schemeClr val="accent4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612648" y="3611880"/>
            <a:ext cx="3520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対面室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（個室）</a:t>
            </a:r>
            <a:endParaRPr lang="en-US" sz="2000" dirty="0"/>
          </a:p>
        </p:txBody>
      </p:sp>
      <p:sp>
        <p:nvSpPr>
          <p:cNvPr id="14" name="zone194"/>
          <p:cNvSpPr/>
          <p:nvPr/>
        </p:nvSpPr>
        <p:spPr>
          <a:xfrm>
            <a:off x="4297680" y="3611880"/>
            <a:ext cx="3364992" cy="960120"/>
          </a:xfrm>
          <a:prstGeom prst="roundRect">
            <a:avLst>
              <a:gd name="adj" fmla="val 5714"/>
            </a:avLst>
          </a:prstGeom>
          <a:solidFill>
            <a:schemeClr val="accent6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4343400" y="3611880"/>
            <a:ext cx="327355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職員休憩所</a:t>
            </a:r>
            <a:endParaRPr lang="en-US" sz="2000" dirty="0"/>
          </a:p>
        </p:txBody>
      </p:sp>
      <p:sp>
        <p:nvSpPr>
          <p:cNvPr id="16" name="zone195"/>
          <p:cNvSpPr/>
          <p:nvPr/>
        </p:nvSpPr>
        <p:spPr>
          <a:xfrm>
            <a:off x="566928" y="4663440"/>
            <a:ext cx="3611880" cy="941832"/>
          </a:xfrm>
          <a:prstGeom prst="roundRect">
            <a:avLst>
              <a:gd name="adj" fmla="val 5825"/>
            </a:avLst>
          </a:prstGeom>
          <a:solidFill>
            <a:schemeClr val="tx2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612648" y="4663440"/>
            <a:ext cx="3520440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受付・記録</a:t>
            </a:r>
            <a:endParaRPr lang="en-US" sz="2000" dirty="0"/>
          </a:p>
        </p:txBody>
      </p:sp>
      <p:sp>
        <p:nvSpPr>
          <p:cNvPr id="18" name="zone196"/>
          <p:cNvSpPr/>
          <p:nvPr/>
        </p:nvSpPr>
        <p:spPr>
          <a:xfrm>
            <a:off x="4297680" y="4663440"/>
            <a:ext cx="3364992" cy="941832"/>
          </a:xfrm>
          <a:prstGeom prst="roundRect">
            <a:avLst>
              <a:gd name="adj" fmla="val 5825"/>
            </a:avLst>
          </a:prstGeom>
          <a:solidFill>
            <a:schemeClr val="accent3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4343400" y="4663440"/>
            <a:ext cx="3273552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遺族待合所</a:t>
            </a:r>
            <a:endParaRPr lang="en-US" sz="2000" dirty="0"/>
          </a:p>
        </p:txBody>
      </p:sp>
      <p:sp>
        <p:nvSpPr>
          <p:cNvPr id="20" name="Text 17"/>
          <p:cNvSpPr txBox="1"/>
          <p:nvPr/>
        </p:nvSpPr>
        <p:spPr>
          <a:xfrm>
            <a:off x="457200" y="580644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▲搬入口（車両）</a:t>
            </a:r>
            <a:endParaRPr lang="en-US" sz="2000" dirty="0"/>
          </a:p>
        </p:txBody>
      </p:sp>
      <p:sp>
        <p:nvSpPr>
          <p:cNvPr id="21" name="Text 18"/>
          <p:cNvSpPr txBox="1"/>
          <p:nvPr/>
        </p:nvSpPr>
        <p:spPr>
          <a:xfrm>
            <a:off x="4297680" y="580644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▲ご家族入口</a:t>
            </a:r>
            <a:endParaRPr lang="en-US" sz="2000" dirty="0"/>
          </a:p>
        </p:txBody>
      </p:sp>
      <p:sp>
        <p:nvSpPr>
          <p:cNvPr id="22" name="card197"/>
          <p:cNvSpPr/>
          <p:nvPr/>
        </p:nvSpPr>
        <p:spPr>
          <a:xfrm>
            <a:off x="8046720" y="1280160"/>
            <a:ext cx="3687775" cy="4434840"/>
          </a:xfrm>
          <a:prstGeom prst="roundRect">
            <a:avLst>
              <a:gd name="adj" fmla="val 2480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8183880" y="1417320"/>
            <a:ext cx="3459175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2200" b="1" dirty="0">
                <a:solidFill>
                  <a:schemeClr val="accent3"/>
                </a:solidFill>
              </a:rPr>
              <a:t>ポイント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搬入と家族の動線を分ける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待合所から御遺体を隠す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休憩所は御遺体から離す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受け入れ時の仕分け</a:t>
            </a:r>
            <a:endParaRPr lang="en-US" sz="3000" dirty="0"/>
          </a:p>
        </p:txBody>
      </p:sp>
      <p:sp>
        <p:nvSpPr>
          <p:cNvPr id="3" name="ic198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98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199"/>
          <p:cNvSpPr/>
          <p:nvPr/>
        </p:nvSpPr>
        <p:spPr>
          <a:xfrm>
            <a:off x="457200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200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200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到着時に分類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性別・年齢層・体格などで</a:t>
            </a:r>
            <a:endParaRPr lang="en-US" sz="2000" dirty="0"/>
          </a:p>
        </p:txBody>
      </p:sp>
      <p:sp>
        <p:nvSpPr>
          <p:cNvPr id="10" name="card201"/>
          <p:cNvSpPr/>
          <p:nvPr/>
        </p:nvSpPr>
        <p:spPr>
          <a:xfrm>
            <a:off x="6210148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202-circle"/>
          <p:cNvSpPr/>
          <p:nvPr/>
        </p:nvSpPr>
        <p:spPr>
          <a:xfrm>
            <a:off x="6374740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202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243420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分類ごとに安置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区画を分けて置く</a:t>
            </a:r>
            <a:endParaRPr lang="en-US" sz="2000" dirty="0"/>
          </a:p>
        </p:txBody>
      </p:sp>
      <p:sp>
        <p:nvSpPr>
          <p:cNvPr id="14" name="card203"/>
          <p:cNvSpPr/>
          <p:nvPr/>
        </p:nvSpPr>
        <p:spPr>
          <a:xfrm>
            <a:off x="457200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204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204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探す範囲が絞れる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150体から4〜5体に絞れた例</a:t>
            </a:r>
            <a:endParaRPr lang="en-US" sz="2000" dirty="0"/>
          </a:p>
        </p:txBody>
      </p:sp>
      <p:sp>
        <p:nvSpPr>
          <p:cNvPr id="18" name="card205"/>
          <p:cNvSpPr/>
          <p:nvPr/>
        </p:nvSpPr>
        <p:spPr>
          <a:xfrm>
            <a:off x="6210148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206-circle"/>
          <p:cNvSpPr/>
          <p:nvPr/>
        </p:nvSpPr>
        <p:spPr>
          <a:xfrm>
            <a:off x="6374740" y="278091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0" name="ic206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7243420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顔で分かる方を先に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確認しやすい順に検視へ</a:t>
            </a:r>
            <a:endParaRPr lang="en-US" sz="2000" dirty="0"/>
          </a:p>
        </p:txBody>
      </p:sp>
      <p:sp>
        <p:nvSpPr>
          <p:cNvPr id="22" name="card207"/>
          <p:cNvSpPr/>
          <p:nvPr/>
        </p:nvSpPr>
        <p:spPr>
          <a:xfrm>
            <a:off x="457200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208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4" name="ic208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到着時に写真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状態が変わる前に記録</a:t>
            </a:r>
            <a:endParaRPr lang="en-US" sz="2000" dirty="0"/>
          </a:p>
        </p:txBody>
      </p:sp>
      <p:sp>
        <p:nvSpPr>
          <p:cNvPr id="26" name="card209"/>
          <p:cNvSpPr/>
          <p:nvPr/>
        </p:nvSpPr>
        <p:spPr>
          <a:xfrm>
            <a:off x="6210148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210-circle"/>
          <p:cNvSpPr/>
          <p:nvPr/>
        </p:nvSpPr>
        <p:spPr>
          <a:xfrm>
            <a:off x="6374740" y="40953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8" name="ic210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7243420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検査を重複させない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同じ歯科検査を4回した例</a:t>
            </a:r>
            <a:endParaRPr lang="en-US" sz="2000" dirty="0"/>
          </a:p>
        </p:txBody>
      </p:sp>
      <p:sp>
        <p:nvSpPr>
          <p:cNvPr id="30" name="card211"/>
          <p:cNvSpPr/>
          <p:nvPr/>
        </p:nvSpPr>
        <p:spPr>
          <a:xfrm>
            <a:off x="457200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212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32" name="ic212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清掃要員を確保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台の衛生と事故防止</a:t>
            </a:r>
            <a:endParaRPr lang="en-US" sz="2000" dirty="0"/>
          </a:p>
        </p:txBody>
      </p:sp>
      <p:sp>
        <p:nvSpPr>
          <p:cNvPr id="34" name="card213"/>
          <p:cNvSpPr/>
          <p:nvPr/>
        </p:nvSpPr>
        <p:spPr>
          <a:xfrm>
            <a:off x="6210148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214-circle"/>
          <p:cNvSpPr/>
          <p:nvPr/>
        </p:nvSpPr>
        <p:spPr>
          <a:xfrm>
            <a:off x="6374740" y="54098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6" name="ic214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31651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7243420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粘着ラベルは不可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水や体液ではがれた例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一時保管の方法（冷蔵）</a:t>
            </a:r>
            <a:endParaRPr lang="en-US" sz="3000" dirty="0"/>
          </a:p>
        </p:txBody>
      </p:sp>
      <p:sp>
        <p:nvSpPr>
          <p:cNvPr id="3" name="ic215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215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216"/>
          <p:cNvSpPr/>
          <p:nvPr/>
        </p:nvSpPr>
        <p:spPr>
          <a:xfrm>
            <a:off x="457200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217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8" name="ic217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時間との勝負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暑いと12〜48時間で顔の判別困難</a:t>
            </a:r>
            <a:endParaRPr lang="en-US" sz="2000" dirty="0"/>
          </a:p>
        </p:txBody>
      </p:sp>
      <p:sp>
        <p:nvSpPr>
          <p:cNvPr id="10" name="card218"/>
          <p:cNvSpPr/>
          <p:nvPr/>
        </p:nvSpPr>
        <p:spPr>
          <a:xfrm>
            <a:off x="6210148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219-circle"/>
          <p:cNvSpPr/>
          <p:nvPr/>
        </p:nvSpPr>
        <p:spPr>
          <a:xfrm>
            <a:off x="6374740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219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243420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冷蔵が第一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2〜4℃が最適</a:t>
            </a:r>
            <a:endParaRPr lang="en-US" sz="2000" dirty="0"/>
          </a:p>
        </p:txBody>
      </p:sp>
      <p:sp>
        <p:nvSpPr>
          <p:cNvPr id="14" name="card220"/>
          <p:cNvSpPr/>
          <p:nvPr/>
        </p:nvSpPr>
        <p:spPr>
          <a:xfrm>
            <a:off x="457200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221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221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冷蔵コンテナ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ラックを付けて最大約50体</a:t>
            </a:r>
            <a:endParaRPr lang="en-US" sz="2000" dirty="0"/>
          </a:p>
        </p:txBody>
      </p:sp>
      <p:sp>
        <p:nvSpPr>
          <p:cNvPr id="18" name="card222"/>
          <p:cNvSpPr/>
          <p:nvPr/>
        </p:nvSpPr>
        <p:spPr>
          <a:xfrm>
            <a:off x="6210148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223-circle"/>
          <p:cNvSpPr/>
          <p:nvPr/>
        </p:nvSpPr>
        <p:spPr>
          <a:xfrm>
            <a:off x="6374740" y="278091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0" name="ic223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7243420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電力・燃料を確保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冷蔵設備は大量に必要とする</a:t>
            </a:r>
            <a:endParaRPr lang="en-US" sz="2000" dirty="0"/>
          </a:p>
        </p:txBody>
      </p:sp>
      <p:sp>
        <p:nvSpPr>
          <p:cNvPr id="22" name="card224"/>
          <p:cNvSpPr/>
          <p:nvPr/>
        </p:nvSpPr>
        <p:spPr>
          <a:xfrm>
            <a:off x="457200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225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4" name="ic225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凍らせない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変色・乾燥で確認が困難に</a:t>
            </a:r>
            <a:endParaRPr lang="en-US" sz="2000" dirty="0"/>
          </a:p>
        </p:txBody>
      </p:sp>
      <p:sp>
        <p:nvSpPr>
          <p:cNvPr id="26" name="card226"/>
          <p:cNvSpPr/>
          <p:nvPr/>
        </p:nvSpPr>
        <p:spPr>
          <a:xfrm>
            <a:off x="6210148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227-circle"/>
          <p:cNvSpPr/>
          <p:nvPr/>
        </p:nvSpPr>
        <p:spPr>
          <a:xfrm>
            <a:off x="6374740" y="409536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8" name="ic227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7243420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凍結中は重ねない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顔が変形し元に戻らない</a:t>
            </a:r>
            <a:endParaRPr lang="en-US" sz="2000" dirty="0"/>
          </a:p>
        </p:txBody>
      </p:sp>
      <p:sp>
        <p:nvSpPr>
          <p:cNvPr id="30" name="card228"/>
          <p:cNvSpPr/>
          <p:nvPr/>
        </p:nvSpPr>
        <p:spPr>
          <a:xfrm>
            <a:off x="457200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229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32" name="ic229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冷蔵がない時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涼しい日陰の屋根の下に整然と</a:t>
            </a:r>
            <a:endParaRPr lang="en-US" sz="2000" dirty="0"/>
          </a:p>
        </p:txBody>
      </p:sp>
      <p:sp>
        <p:nvSpPr>
          <p:cNvPr id="34" name="card230"/>
          <p:cNvSpPr/>
          <p:nvPr/>
        </p:nvSpPr>
        <p:spPr>
          <a:xfrm>
            <a:off x="6210148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231-circle"/>
          <p:cNvSpPr/>
          <p:nvPr/>
        </p:nvSpPr>
        <p:spPr>
          <a:xfrm>
            <a:off x="6374740" y="540981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6" name="ic231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31651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7243420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保管前に必ず袋へ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1体ずつ納体袋に入れる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納棺と棺の扱い</a:t>
            </a:r>
            <a:endParaRPr lang="en-US" sz="3000" dirty="0"/>
          </a:p>
        </p:txBody>
      </p:sp>
      <p:sp>
        <p:nvSpPr>
          <p:cNvPr id="3" name="ic232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232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233"/>
          <p:cNvSpPr/>
          <p:nvPr/>
        </p:nvSpPr>
        <p:spPr>
          <a:xfrm>
            <a:off x="457200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234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234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検案後に納棺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納体袋に納めてから棺へ</a:t>
            </a:r>
            <a:endParaRPr lang="en-US" sz="2000" dirty="0"/>
          </a:p>
        </p:txBody>
      </p:sp>
      <p:sp>
        <p:nvSpPr>
          <p:cNvPr id="10" name="card235"/>
          <p:cNvSpPr/>
          <p:nvPr/>
        </p:nvSpPr>
        <p:spPr>
          <a:xfrm>
            <a:off x="6210148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236-circle"/>
          <p:cNvSpPr/>
          <p:nvPr/>
        </p:nvSpPr>
        <p:spPr>
          <a:xfrm>
            <a:off x="6374740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236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243420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棺の大きさ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外寸の目安 長180×幅48×高41cm</a:t>
            </a:r>
            <a:endParaRPr lang="en-US" sz="2000" dirty="0"/>
          </a:p>
        </p:txBody>
      </p:sp>
      <p:sp>
        <p:nvSpPr>
          <p:cNvPr id="14" name="card237"/>
          <p:cNvSpPr/>
          <p:nvPr/>
        </p:nvSpPr>
        <p:spPr>
          <a:xfrm>
            <a:off x="457200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238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6" name="ic238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火葬炉に合うか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入らない棺あり。火葬場に確認</a:t>
            </a:r>
            <a:endParaRPr lang="en-US" sz="2000" dirty="0"/>
          </a:p>
        </p:txBody>
      </p:sp>
      <p:sp>
        <p:nvSpPr>
          <p:cNvPr id="18" name="card239"/>
          <p:cNvSpPr/>
          <p:nvPr/>
        </p:nvSpPr>
        <p:spPr>
          <a:xfrm>
            <a:off x="6210148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240-circle"/>
          <p:cNvSpPr/>
          <p:nvPr/>
        </p:nvSpPr>
        <p:spPr>
          <a:xfrm>
            <a:off x="6374740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0" name="ic240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7243420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番号をそろえる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棺の札・所持品袋・御遺体</a:t>
            </a:r>
            <a:endParaRPr lang="en-US" sz="2000" dirty="0"/>
          </a:p>
        </p:txBody>
      </p:sp>
      <p:sp>
        <p:nvSpPr>
          <p:cNvPr id="22" name="card241"/>
          <p:cNvSpPr/>
          <p:nvPr/>
        </p:nvSpPr>
        <p:spPr>
          <a:xfrm>
            <a:off x="457200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242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4" name="ic242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所持品は棺の上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番号入りの袋に入れて置く</a:t>
            </a:r>
            <a:endParaRPr lang="en-US" sz="2000" dirty="0"/>
          </a:p>
        </p:txBody>
      </p:sp>
      <p:sp>
        <p:nvSpPr>
          <p:cNvPr id="26" name="card243"/>
          <p:cNvSpPr/>
          <p:nvPr/>
        </p:nvSpPr>
        <p:spPr>
          <a:xfrm>
            <a:off x="6210148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244-circle"/>
          <p:cNvSpPr/>
          <p:nvPr/>
        </p:nvSpPr>
        <p:spPr>
          <a:xfrm>
            <a:off x="6374740" y="40953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8" name="ic244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7243420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副葬品に注意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ライター・眼鏡・果物などは避ける</a:t>
            </a:r>
            <a:endParaRPr lang="en-US" sz="2000" dirty="0"/>
          </a:p>
        </p:txBody>
      </p:sp>
      <p:sp>
        <p:nvSpPr>
          <p:cNvPr id="30" name="card245"/>
          <p:cNvSpPr/>
          <p:nvPr/>
        </p:nvSpPr>
        <p:spPr>
          <a:xfrm>
            <a:off x="457200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246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32" name="ic246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棺は別室で組立て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安置スペースと分ける</a:t>
            </a:r>
            <a:endParaRPr lang="en-US" sz="2000" dirty="0"/>
          </a:p>
        </p:txBody>
      </p:sp>
      <p:sp>
        <p:nvSpPr>
          <p:cNvPr id="34" name="card247"/>
          <p:cNvSpPr/>
          <p:nvPr/>
        </p:nvSpPr>
        <p:spPr>
          <a:xfrm>
            <a:off x="6210148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248-circle"/>
          <p:cNvSpPr/>
          <p:nvPr/>
        </p:nvSpPr>
        <p:spPr>
          <a:xfrm>
            <a:off x="6374740" y="54098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36" name="ic248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31651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7243420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ろうそく・線香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火災のおそれ。原則使わない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収容所の資器材（追加）</a:t>
            </a:r>
            <a:endParaRPr lang="en-US" sz="3000" dirty="0"/>
          </a:p>
        </p:txBody>
      </p:sp>
      <p:sp>
        <p:nvSpPr>
          <p:cNvPr id="3" name="ic249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249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250"/>
          <p:cNvSpPr/>
          <p:nvPr/>
        </p:nvSpPr>
        <p:spPr>
          <a:xfrm>
            <a:off x="457200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251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251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床の保護シート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連結用のビニールテープも</a:t>
            </a:r>
            <a:endParaRPr lang="en-US" sz="2000" dirty="0"/>
          </a:p>
        </p:txBody>
      </p:sp>
      <p:sp>
        <p:nvSpPr>
          <p:cNvPr id="10" name="card252"/>
          <p:cNvSpPr/>
          <p:nvPr/>
        </p:nvSpPr>
        <p:spPr>
          <a:xfrm>
            <a:off x="6210148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253-circle"/>
          <p:cNvSpPr/>
          <p:nvPr/>
        </p:nvSpPr>
        <p:spPr>
          <a:xfrm>
            <a:off x="6374740" y="146646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2" name="ic253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243420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照明・発電機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排煙臭・騒音の少ないもの</a:t>
            </a:r>
            <a:endParaRPr lang="en-US" sz="2000" dirty="0"/>
          </a:p>
        </p:txBody>
      </p:sp>
      <p:sp>
        <p:nvSpPr>
          <p:cNvPr id="14" name="card254"/>
          <p:cNvSpPr/>
          <p:nvPr/>
        </p:nvSpPr>
        <p:spPr>
          <a:xfrm>
            <a:off x="457200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255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6" name="ic255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間仕切り衝立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避難者・ご遺族の目から遮る</a:t>
            </a:r>
            <a:endParaRPr lang="en-US" sz="2000" dirty="0"/>
          </a:p>
        </p:txBody>
      </p:sp>
      <p:sp>
        <p:nvSpPr>
          <p:cNvPr id="18" name="card256"/>
          <p:cNvSpPr/>
          <p:nvPr/>
        </p:nvSpPr>
        <p:spPr>
          <a:xfrm>
            <a:off x="6210148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257-circle"/>
          <p:cNvSpPr/>
          <p:nvPr/>
        </p:nvSpPr>
        <p:spPr>
          <a:xfrm>
            <a:off x="6374740" y="278091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0" name="ic257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7243420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掲示用ボード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番号一覧・進み具合を書き出す</a:t>
            </a:r>
            <a:endParaRPr lang="en-US" sz="2000" dirty="0"/>
          </a:p>
        </p:txBody>
      </p:sp>
      <p:sp>
        <p:nvSpPr>
          <p:cNvPr id="22" name="card258"/>
          <p:cNvSpPr/>
          <p:nvPr/>
        </p:nvSpPr>
        <p:spPr>
          <a:xfrm>
            <a:off x="457200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259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4" name="ic259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通信・移動手段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可搬型無線・自転車</a:t>
            </a:r>
            <a:endParaRPr lang="en-US" sz="2000" dirty="0"/>
          </a:p>
        </p:txBody>
      </p:sp>
      <p:sp>
        <p:nvSpPr>
          <p:cNvPr id="26" name="card260"/>
          <p:cNvSpPr/>
          <p:nvPr/>
        </p:nvSpPr>
        <p:spPr>
          <a:xfrm>
            <a:off x="6210148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261-circle"/>
          <p:cNvSpPr/>
          <p:nvPr/>
        </p:nvSpPr>
        <p:spPr>
          <a:xfrm>
            <a:off x="6374740" y="40953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8" name="ic261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7243420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洗浄用具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バケツ・タオル・ハンガー</a:t>
            </a:r>
            <a:endParaRPr lang="en-US" sz="2000" dirty="0"/>
          </a:p>
        </p:txBody>
      </p:sp>
      <p:sp>
        <p:nvSpPr>
          <p:cNvPr id="30" name="card262"/>
          <p:cNvSpPr/>
          <p:nvPr/>
        </p:nvSpPr>
        <p:spPr>
          <a:xfrm>
            <a:off x="457200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263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2" name="ic263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写真の枚数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判明は3枚・不明は10数枚</a:t>
            </a:r>
            <a:endParaRPr lang="en-US" sz="2000" dirty="0"/>
          </a:p>
        </p:txBody>
      </p:sp>
      <p:sp>
        <p:nvSpPr>
          <p:cNvPr id="34" name="card264"/>
          <p:cNvSpPr/>
          <p:nvPr/>
        </p:nvSpPr>
        <p:spPr>
          <a:xfrm>
            <a:off x="6210148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265-circle"/>
          <p:cNvSpPr/>
          <p:nvPr/>
        </p:nvSpPr>
        <p:spPr>
          <a:xfrm>
            <a:off x="6374740" y="54098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36" name="ic265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31651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7243420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計測用具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3m巻尺・30cm定規・ペンライト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装備①　個人防護具</a:t>
            </a:r>
            <a:endParaRPr lang="en-US" sz="3000" dirty="0"/>
          </a:p>
        </p:txBody>
      </p:sp>
      <p:sp>
        <p:nvSpPr>
          <p:cNvPr id="3" name="ic266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266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234440"/>
            <a:ext cx="112772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感染防止と身体の保護のため、全員分を備蓄し着脱を訓練する</a:t>
            </a:r>
            <a:endParaRPr lang="en-US" sz="2000" dirty="0"/>
          </a:p>
        </p:txBody>
      </p:sp>
      <p:sp>
        <p:nvSpPr>
          <p:cNvPr id="6" name="card267"/>
          <p:cNvSpPr/>
          <p:nvPr/>
        </p:nvSpPr>
        <p:spPr>
          <a:xfrm>
            <a:off x="457200" y="1874520"/>
            <a:ext cx="5524348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268-circle"/>
          <p:cNvSpPr/>
          <p:nvPr/>
        </p:nvSpPr>
        <p:spPr>
          <a:xfrm>
            <a:off x="621792" y="21808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8" name="ic268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337755"/>
            <a:ext cx="399410" cy="39941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90472" y="1947672"/>
            <a:ext cx="4353916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手袋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二重装着・交換用も</a:t>
            </a:r>
            <a:endParaRPr lang="en-US" sz="2000" dirty="0"/>
          </a:p>
        </p:txBody>
      </p:sp>
      <p:sp>
        <p:nvSpPr>
          <p:cNvPr id="10" name="card269"/>
          <p:cNvSpPr/>
          <p:nvPr/>
        </p:nvSpPr>
        <p:spPr>
          <a:xfrm>
            <a:off x="6210148" y="1874520"/>
            <a:ext cx="5524348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270-circle"/>
          <p:cNvSpPr/>
          <p:nvPr/>
        </p:nvSpPr>
        <p:spPr>
          <a:xfrm>
            <a:off x="6374740" y="21808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2" name="ic270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2337755"/>
            <a:ext cx="399410" cy="39941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7243420" y="1947672"/>
            <a:ext cx="4353916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マスク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臭気・粉じん対策</a:t>
            </a:r>
            <a:endParaRPr lang="en-US" sz="2000" dirty="0"/>
          </a:p>
        </p:txBody>
      </p:sp>
      <p:sp>
        <p:nvSpPr>
          <p:cNvPr id="14" name="card271"/>
          <p:cNvSpPr/>
          <p:nvPr/>
        </p:nvSpPr>
        <p:spPr>
          <a:xfrm>
            <a:off x="457200" y="3429000"/>
            <a:ext cx="5524348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272-circle"/>
          <p:cNvSpPr/>
          <p:nvPr/>
        </p:nvSpPr>
        <p:spPr>
          <a:xfrm>
            <a:off x="621792" y="373532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6" name="ic272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892235"/>
            <a:ext cx="399410" cy="39941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490472" y="3502152"/>
            <a:ext cx="4353916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ガウン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防水エプロンも</a:t>
            </a:r>
            <a:endParaRPr lang="en-US" sz="2000" dirty="0"/>
          </a:p>
        </p:txBody>
      </p:sp>
      <p:sp>
        <p:nvSpPr>
          <p:cNvPr id="18" name="card273"/>
          <p:cNvSpPr/>
          <p:nvPr/>
        </p:nvSpPr>
        <p:spPr>
          <a:xfrm>
            <a:off x="6210148" y="3429000"/>
            <a:ext cx="5524348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274-circle"/>
          <p:cNvSpPr/>
          <p:nvPr/>
        </p:nvSpPr>
        <p:spPr>
          <a:xfrm>
            <a:off x="6374740" y="373532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0" name="ic274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3892235"/>
            <a:ext cx="399410" cy="39941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7243420" y="3502152"/>
            <a:ext cx="4353916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長靴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踏み抜き防止</a:t>
            </a:r>
            <a:endParaRPr lang="en-US" sz="2000" dirty="0"/>
          </a:p>
        </p:txBody>
      </p:sp>
      <p:sp>
        <p:nvSpPr>
          <p:cNvPr id="22" name="card275"/>
          <p:cNvSpPr/>
          <p:nvPr/>
        </p:nvSpPr>
        <p:spPr>
          <a:xfrm>
            <a:off x="457200" y="4983480"/>
            <a:ext cx="5524348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276-circle"/>
          <p:cNvSpPr/>
          <p:nvPr/>
        </p:nvSpPr>
        <p:spPr>
          <a:xfrm>
            <a:off x="621792" y="528980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4" name="ic276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446715"/>
            <a:ext cx="399410" cy="399410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1490472" y="5056632"/>
            <a:ext cx="4353916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ゴーグル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飛沫から目を守る</a:t>
            </a:r>
            <a:endParaRPr lang="en-US" sz="2000" dirty="0"/>
          </a:p>
        </p:txBody>
      </p:sp>
      <p:sp>
        <p:nvSpPr>
          <p:cNvPr id="26" name="card277"/>
          <p:cNvSpPr/>
          <p:nvPr/>
        </p:nvSpPr>
        <p:spPr>
          <a:xfrm>
            <a:off x="6210148" y="4983480"/>
            <a:ext cx="5524348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278-circle"/>
          <p:cNvSpPr/>
          <p:nvPr/>
        </p:nvSpPr>
        <p:spPr>
          <a:xfrm>
            <a:off x="6374740" y="528980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8" name="ic278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5446715"/>
            <a:ext cx="399410" cy="399410"/>
          </a:xfrm>
          <a:prstGeom prst="rect">
            <a:avLst/>
          </a:prstGeom>
        </p:spPr>
      </p:pic>
      <p:sp>
        <p:nvSpPr>
          <p:cNvPr id="29" name="Text 20"/>
          <p:cNvSpPr txBox="1"/>
          <p:nvPr/>
        </p:nvSpPr>
        <p:spPr>
          <a:xfrm>
            <a:off x="7243420" y="5056632"/>
            <a:ext cx="4353916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消毒液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手指・資機材用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防護衣の全体像</a:t>
            </a:r>
            <a:endParaRPr lang="en-US" sz="3000" dirty="0"/>
          </a:p>
        </p:txBody>
      </p:sp>
      <p:sp>
        <p:nvSpPr>
          <p:cNvPr id="3" name="ic279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279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armL280"/>
          <p:cNvSpPr/>
          <p:nvPr/>
        </p:nvSpPr>
        <p:spPr>
          <a:xfrm>
            <a:off x="960120" y="2423160"/>
            <a:ext cx="320040" cy="1737360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6" name="armR281"/>
          <p:cNvSpPr/>
          <p:nvPr/>
        </p:nvSpPr>
        <p:spPr>
          <a:xfrm>
            <a:off x="2743200" y="2423160"/>
            <a:ext cx="320040" cy="1737360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7" name="gown282"/>
          <p:cNvSpPr/>
          <p:nvPr/>
        </p:nvSpPr>
        <p:spPr>
          <a:xfrm>
            <a:off x="1280160" y="2331720"/>
            <a:ext cx="1463040" cy="2423160"/>
          </a:xfrm>
          <a:prstGeom prst="roundRect">
            <a:avLst>
              <a:gd name="adj" fmla="val 12500"/>
            </a:avLst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8" name="legL283"/>
          <p:cNvSpPr/>
          <p:nvPr/>
        </p:nvSpPr>
        <p:spPr>
          <a:xfrm>
            <a:off x="1508760" y="4709160"/>
            <a:ext cx="411480" cy="457200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9" name="legR284"/>
          <p:cNvSpPr/>
          <p:nvPr/>
        </p:nvSpPr>
        <p:spPr>
          <a:xfrm>
            <a:off x="2103120" y="4709160"/>
            <a:ext cx="411480" cy="457200"/>
          </a:xfrm>
          <a:prstGeom prst="rect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0" name="bootL285"/>
          <p:cNvSpPr/>
          <p:nvPr/>
        </p:nvSpPr>
        <p:spPr>
          <a:xfrm>
            <a:off x="1444752" y="5120640"/>
            <a:ext cx="530352" cy="777240"/>
          </a:xfrm>
          <a:prstGeom prst="roundRect">
            <a:avLst>
              <a:gd name="adj" fmla="val 10345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1" name="bootR286"/>
          <p:cNvSpPr/>
          <p:nvPr/>
        </p:nvSpPr>
        <p:spPr>
          <a:xfrm>
            <a:off x="2048256" y="5120640"/>
            <a:ext cx="530352" cy="777240"/>
          </a:xfrm>
          <a:prstGeom prst="roundRect">
            <a:avLst>
              <a:gd name="adj" fmla="val 10345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2" name="gloveL287"/>
          <p:cNvSpPr/>
          <p:nvPr/>
        </p:nvSpPr>
        <p:spPr>
          <a:xfrm>
            <a:off x="896112" y="4069080"/>
            <a:ext cx="457200" cy="502920"/>
          </a:xfrm>
          <a:prstGeom prst="roundRect">
            <a:avLst>
              <a:gd name="adj" fmla="val 24000"/>
            </a:avLst>
          </a:prstGeom>
          <a:solidFill>
            <a:schemeClr val="accent2"/>
          </a:solidFill>
          <a:ln w="25400">
            <a:solidFill>
              <a:schemeClr val="accent3"/>
            </a:solidFill>
            <a:prstDash val="solid"/>
          </a:ln>
        </p:spPr>
      </p:sp>
      <p:sp>
        <p:nvSpPr>
          <p:cNvPr id="13" name="gloveR288"/>
          <p:cNvSpPr/>
          <p:nvPr/>
        </p:nvSpPr>
        <p:spPr>
          <a:xfrm>
            <a:off x="2670048" y="4069080"/>
            <a:ext cx="457200" cy="502920"/>
          </a:xfrm>
          <a:prstGeom prst="roundRect">
            <a:avLst>
              <a:gd name="adj" fmla="val 24000"/>
            </a:avLst>
          </a:prstGeom>
          <a:solidFill>
            <a:schemeClr val="accent2"/>
          </a:solidFill>
          <a:ln w="25400">
            <a:solidFill>
              <a:schemeClr val="accent3"/>
            </a:solidFill>
            <a:prstDash val="solid"/>
          </a:ln>
        </p:spPr>
      </p:sp>
      <p:sp>
        <p:nvSpPr>
          <p:cNvPr id="14" name="head289"/>
          <p:cNvSpPr/>
          <p:nvPr/>
        </p:nvSpPr>
        <p:spPr>
          <a:xfrm>
            <a:off x="1600200" y="1325880"/>
            <a:ext cx="822960" cy="960120"/>
          </a:xfrm>
          <a:prstGeom prst="ellipse">
            <a:avLst/>
          </a:prstGeom>
          <a:solidFill>
            <a:srgbClr val="F1D9C0"/>
          </a:solidFill>
          <a:ln w="12700">
            <a:solidFill>
              <a:srgbClr val="D9B896"/>
            </a:solidFill>
            <a:prstDash val="solid"/>
          </a:ln>
        </p:spPr>
      </p:sp>
      <p:sp>
        <p:nvSpPr>
          <p:cNvPr id="15" name="goggles290"/>
          <p:cNvSpPr/>
          <p:nvPr/>
        </p:nvSpPr>
        <p:spPr>
          <a:xfrm>
            <a:off x="1581912" y="1554480"/>
            <a:ext cx="859536" cy="237744"/>
          </a:xfrm>
          <a:prstGeom prst="roundRect">
            <a:avLst>
              <a:gd name="adj" fmla="val 30769"/>
            </a:avLst>
          </a:prstGeom>
          <a:solidFill>
            <a:schemeClr val="accent4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16" name="mask291"/>
          <p:cNvSpPr/>
          <p:nvPr/>
        </p:nvSpPr>
        <p:spPr>
          <a:xfrm>
            <a:off x="1709928" y="1856232"/>
            <a:ext cx="603504" cy="329184"/>
          </a:xfrm>
          <a:prstGeom prst="roundRect">
            <a:avLst>
              <a:gd name="adj" fmla="val 22222"/>
            </a:avLst>
          </a:prstGeom>
          <a:solidFill>
            <a:srgbClr val="FFFFFF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7" name="lbl292"/>
          <p:cNvSpPr/>
          <p:nvPr/>
        </p:nvSpPr>
        <p:spPr>
          <a:xfrm>
            <a:off x="2441448" y="1673352"/>
            <a:ext cx="941832" cy="0"/>
          </a:xfrm>
          <a:prstGeom prst="line">
            <a:avLst/>
          </a:prstGeom>
          <a:noFill/>
          <a:ln w="19050">
            <a:solidFill>
              <a:schemeClr val="tx2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3429000" y="1472184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ゴーグル</a:t>
            </a:r>
            <a:endParaRPr lang="en-US" sz="2000" dirty="0"/>
          </a:p>
        </p:txBody>
      </p:sp>
      <p:sp>
        <p:nvSpPr>
          <p:cNvPr id="19" name="lbl293"/>
          <p:cNvSpPr/>
          <p:nvPr/>
        </p:nvSpPr>
        <p:spPr>
          <a:xfrm>
            <a:off x="2313432" y="2103120"/>
            <a:ext cx="1069848" cy="0"/>
          </a:xfrm>
          <a:prstGeom prst="line">
            <a:avLst/>
          </a:prstGeom>
          <a:noFill/>
          <a:ln w="19050">
            <a:solidFill>
              <a:schemeClr val="tx2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3429000" y="1901952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マスク</a:t>
            </a:r>
            <a:endParaRPr lang="en-US" sz="2000" dirty="0"/>
          </a:p>
        </p:txBody>
      </p:sp>
      <p:sp>
        <p:nvSpPr>
          <p:cNvPr id="21" name="lbl294"/>
          <p:cNvSpPr/>
          <p:nvPr/>
        </p:nvSpPr>
        <p:spPr>
          <a:xfrm>
            <a:off x="3063240" y="3017520"/>
            <a:ext cx="320040" cy="0"/>
          </a:xfrm>
          <a:prstGeom prst="line">
            <a:avLst/>
          </a:prstGeom>
          <a:noFill/>
          <a:ln w="19050">
            <a:solidFill>
              <a:schemeClr val="tx2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3429000" y="2816352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ガウン（防水）</a:t>
            </a:r>
            <a:endParaRPr lang="en-US" sz="2000" dirty="0"/>
          </a:p>
        </p:txBody>
      </p:sp>
      <p:sp>
        <p:nvSpPr>
          <p:cNvPr id="23" name="lbl295"/>
          <p:cNvSpPr/>
          <p:nvPr/>
        </p:nvSpPr>
        <p:spPr>
          <a:xfrm>
            <a:off x="3127248" y="4315968"/>
            <a:ext cx="256032" cy="0"/>
          </a:xfrm>
          <a:prstGeom prst="line">
            <a:avLst/>
          </a:prstGeom>
          <a:noFill/>
          <a:ln w="19050">
            <a:solidFill>
              <a:schemeClr val="tx2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3429000" y="41148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手袋（二重）</a:t>
            </a:r>
            <a:endParaRPr lang="en-US" sz="2000" dirty="0"/>
          </a:p>
        </p:txBody>
      </p:sp>
      <p:sp>
        <p:nvSpPr>
          <p:cNvPr id="25" name="lbl296"/>
          <p:cNvSpPr/>
          <p:nvPr/>
        </p:nvSpPr>
        <p:spPr>
          <a:xfrm>
            <a:off x="2578608" y="5486400"/>
            <a:ext cx="804672" cy="0"/>
          </a:xfrm>
          <a:prstGeom prst="line">
            <a:avLst/>
          </a:prstGeom>
          <a:noFill/>
          <a:ln w="19050">
            <a:solidFill>
              <a:schemeClr val="tx2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3429000" y="5285232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長靴</a:t>
            </a:r>
            <a:endParaRPr lang="en-US" sz="2000" dirty="0"/>
          </a:p>
        </p:txBody>
      </p:sp>
      <p:sp>
        <p:nvSpPr>
          <p:cNvPr id="27" name="card297"/>
          <p:cNvSpPr/>
          <p:nvPr/>
        </p:nvSpPr>
        <p:spPr>
          <a:xfrm>
            <a:off x="5303520" y="1280160"/>
            <a:ext cx="6430975" cy="4937760"/>
          </a:xfrm>
          <a:prstGeom prst="roundRect">
            <a:avLst>
              <a:gd name="adj" fmla="val 1852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5486400" y="1463040"/>
            <a:ext cx="6110935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2200" b="1" dirty="0">
                <a:solidFill>
                  <a:schemeClr val="accent3"/>
                </a:solidFill>
              </a:rPr>
              <a:t>ポイント</a:t>
            </a:r>
            <a:endParaRPr lang="en-US" sz="2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破れを点検する</a:t>
            </a:r>
            <a:endParaRPr lang="en-US" sz="2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外側に触れない</a:t>
            </a:r>
            <a:endParaRPr lang="en-US" sz="2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破れたら交換</a:t>
            </a:r>
            <a:endParaRPr lang="en-US" sz="2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脱ぐ場所を決める</a:t>
            </a:r>
            <a:endParaRPr lang="en-US" sz="20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2人で確認する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防護衣の着方（着る順番）</a:t>
            </a:r>
            <a:endParaRPr lang="en-US" sz="3000" dirty="0"/>
          </a:p>
        </p:txBody>
      </p:sp>
      <p:sp>
        <p:nvSpPr>
          <p:cNvPr id="3" name="ic298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298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299"/>
          <p:cNvSpPr/>
          <p:nvPr/>
        </p:nvSpPr>
        <p:spPr>
          <a:xfrm>
            <a:off x="457200" y="1280160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num300"/>
          <p:cNvSpPr/>
          <p:nvPr/>
        </p:nvSpPr>
        <p:spPr>
          <a:xfrm>
            <a:off x="621792" y="1531620"/>
            <a:ext cx="603504" cy="603504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21792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1371600" y="1335024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手指を消毒する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時計・指輪は外しておく</a:t>
            </a:r>
            <a:endParaRPr lang="en-US" sz="2000" dirty="0"/>
          </a:p>
        </p:txBody>
      </p:sp>
      <p:sp>
        <p:nvSpPr>
          <p:cNvPr id="9" name="card301"/>
          <p:cNvSpPr/>
          <p:nvPr/>
        </p:nvSpPr>
        <p:spPr>
          <a:xfrm>
            <a:off x="457200" y="2587752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num302"/>
          <p:cNvSpPr/>
          <p:nvPr/>
        </p:nvSpPr>
        <p:spPr>
          <a:xfrm>
            <a:off x="621792" y="2839212"/>
            <a:ext cx="603504" cy="603504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21792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1371600" y="2642616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長靴をはく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ズボンの裾は長靴の中へ</a:t>
            </a:r>
            <a:endParaRPr lang="en-US" sz="2000" dirty="0"/>
          </a:p>
        </p:txBody>
      </p:sp>
      <p:sp>
        <p:nvSpPr>
          <p:cNvPr id="13" name="card303"/>
          <p:cNvSpPr/>
          <p:nvPr/>
        </p:nvSpPr>
        <p:spPr>
          <a:xfrm>
            <a:off x="457200" y="3895344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num304"/>
          <p:cNvSpPr/>
          <p:nvPr/>
        </p:nvSpPr>
        <p:spPr>
          <a:xfrm>
            <a:off x="621792" y="4146804"/>
            <a:ext cx="603504" cy="603504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21792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950208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内側の手袋をつける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1枚目の手袋</a:t>
            </a:r>
            <a:endParaRPr lang="en-US" sz="2000" dirty="0"/>
          </a:p>
        </p:txBody>
      </p:sp>
      <p:sp>
        <p:nvSpPr>
          <p:cNvPr id="17" name="card305"/>
          <p:cNvSpPr/>
          <p:nvPr/>
        </p:nvSpPr>
        <p:spPr>
          <a:xfrm>
            <a:off x="457200" y="5202936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num306"/>
          <p:cNvSpPr/>
          <p:nvPr/>
        </p:nvSpPr>
        <p:spPr>
          <a:xfrm>
            <a:off x="621792" y="5454396"/>
            <a:ext cx="603504" cy="603504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21792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20" name="Text 17"/>
          <p:cNvSpPr txBox="1"/>
          <p:nvPr/>
        </p:nvSpPr>
        <p:spPr>
          <a:xfrm>
            <a:off x="1371600" y="5257800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ガウンを着る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後ろのひもを結ぶ</a:t>
            </a:r>
            <a:endParaRPr lang="en-US" sz="2000" dirty="0"/>
          </a:p>
        </p:txBody>
      </p:sp>
      <p:sp>
        <p:nvSpPr>
          <p:cNvPr id="21" name="card307"/>
          <p:cNvSpPr/>
          <p:nvPr/>
        </p:nvSpPr>
        <p:spPr>
          <a:xfrm>
            <a:off x="6210148" y="1280160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num308"/>
          <p:cNvSpPr/>
          <p:nvPr/>
        </p:nvSpPr>
        <p:spPr>
          <a:xfrm>
            <a:off x="6374740" y="1531620"/>
            <a:ext cx="603504" cy="603504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374740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4" name="Text 21"/>
          <p:cNvSpPr txBox="1"/>
          <p:nvPr/>
        </p:nvSpPr>
        <p:spPr>
          <a:xfrm>
            <a:off x="7124548" y="1335024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マスクをつける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鼻の形に合わせすき間なく</a:t>
            </a:r>
            <a:endParaRPr lang="en-US" sz="2000" dirty="0"/>
          </a:p>
        </p:txBody>
      </p:sp>
      <p:sp>
        <p:nvSpPr>
          <p:cNvPr id="25" name="card309"/>
          <p:cNvSpPr/>
          <p:nvPr/>
        </p:nvSpPr>
        <p:spPr>
          <a:xfrm>
            <a:off x="6210148" y="2587752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num310"/>
          <p:cNvSpPr/>
          <p:nvPr/>
        </p:nvSpPr>
        <p:spPr>
          <a:xfrm>
            <a:off x="6374740" y="2839212"/>
            <a:ext cx="603504" cy="603504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6374740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</a:t>
            </a:r>
            <a:endParaRPr lang="en-US" sz="2400" dirty="0"/>
          </a:p>
        </p:txBody>
      </p:sp>
      <p:sp>
        <p:nvSpPr>
          <p:cNvPr id="28" name="Text 25"/>
          <p:cNvSpPr txBox="1"/>
          <p:nvPr/>
        </p:nvSpPr>
        <p:spPr>
          <a:xfrm>
            <a:off x="7124548" y="2642616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ゴーグルをつける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フェイスシールドでも可</a:t>
            </a:r>
            <a:endParaRPr lang="en-US" sz="2000" dirty="0"/>
          </a:p>
        </p:txBody>
      </p:sp>
      <p:sp>
        <p:nvSpPr>
          <p:cNvPr id="29" name="card311"/>
          <p:cNvSpPr/>
          <p:nvPr/>
        </p:nvSpPr>
        <p:spPr>
          <a:xfrm>
            <a:off x="6210148" y="3895344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num312"/>
          <p:cNvSpPr/>
          <p:nvPr/>
        </p:nvSpPr>
        <p:spPr>
          <a:xfrm>
            <a:off x="6374740" y="4146804"/>
            <a:ext cx="603504" cy="603504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6374740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</a:t>
            </a:r>
            <a:endParaRPr lang="en-US" sz="2400" dirty="0"/>
          </a:p>
        </p:txBody>
      </p:sp>
      <p:sp>
        <p:nvSpPr>
          <p:cNvPr id="32" name="Text 29"/>
          <p:cNvSpPr txBox="1"/>
          <p:nvPr/>
        </p:nvSpPr>
        <p:spPr>
          <a:xfrm>
            <a:off x="7124548" y="3950208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外側の手袋をつける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ガウンの袖口を覆う</a:t>
            </a:r>
            <a:endParaRPr lang="en-US" sz="2000" dirty="0"/>
          </a:p>
        </p:txBody>
      </p:sp>
      <p:sp>
        <p:nvSpPr>
          <p:cNvPr id="33" name="card313"/>
          <p:cNvSpPr/>
          <p:nvPr/>
        </p:nvSpPr>
        <p:spPr>
          <a:xfrm>
            <a:off x="6210148" y="5202936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4" name="num314"/>
          <p:cNvSpPr/>
          <p:nvPr/>
        </p:nvSpPr>
        <p:spPr>
          <a:xfrm>
            <a:off x="6374740" y="5454396"/>
            <a:ext cx="603504" cy="603504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6374740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8</a:t>
            </a:r>
            <a:endParaRPr lang="en-US" sz="2400" dirty="0"/>
          </a:p>
        </p:txBody>
      </p:sp>
      <p:sp>
        <p:nvSpPr>
          <p:cNvPr id="36" name="Text 33"/>
          <p:cNvSpPr txBox="1"/>
          <p:nvPr/>
        </p:nvSpPr>
        <p:spPr>
          <a:xfrm>
            <a:off x="7124548" y="5257800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2人で確認する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すき間・破れがないか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防護衣の脱ぎ方（脱ぐ順番）</a:t>
            </a:r>
            <a:endParaRPr lang="en-US" sz="3000" dirty="0"/>
          </a:p>
        </p:txBody>
      </p:sp>
      <p:sp>
        <p:nvSpPr>
          <p:cNvPr id="3" name="ic315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315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316"/>
          <p:cNvSpPr/>
          <p:nvPr/>
        </p:nvSpPr>
        <p:spPr>
          <a:xfrm>
            <a:off x="457200" y="1280160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num317"/>
          <p:cNvSpPr/>
          <p:nvPr/>
        </p:nvSpPr>
        <p:spPr>
          <a:xfrm>
            <a:off x="621792" y="1531620"/>
            <a:ext cx="603504" cy="6035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21792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1371600" y="1335024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外側の手袋を外す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表に触れず裏返して外す</a:t>
            </a:r>
            <a:endParaRPr lang="en-US" sz="2000" dirty="0"/>
          </a:p>
        </p:txBody>
      </p:sp>
      <p:sp>
        <p:nvSpPr>
          <p:cNvPr id="9" name="card318"/>
          <p:cNvSpPr/>
          <p:nvPr/>
        </p:nvSpPr>
        <p:spPr>
          <a:xfrm>
            <a:off x="457200" y="2587752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num319"/>
          <p:cNvSpPr/>
          <p:nvPr/>
        </p:nvSpPr>
        <p:spPr>
          <a:xfrm>
            <a:off x="621792" y="2839212"/>
            <a:ext cx="603504" cy="6035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21792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1371600" y="2642616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ガウンを脱ぐ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汚れた面を内側に丸める</a:t>
            </a:r>
            <a:endParaRPr lang="en-US" sz="2000" dirty="0"/>
          </a:p>
        </p:txBody>
      </p:sp>
      <p:sp>
        <p:nvSpPr>
          <p:cNvPr id="13" name="card320"/>
          <p:cNvSpPr/>
          <p:nvPr/>
        </p:nvSpPr>
        <p:spPr>
          <a:xfrm>
            <a:off x="457200" y="3895344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num321"/>
          <p:cNvSpPr/>
          <p:nvPr/>
        </p:nvSpPr>
        <p:spPr>
          <a:xfrm>
            <a:off x="621792" y="4146804"/>
            <a:ext cx="603504" cy="6035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21792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950208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長靴を消毒して脱ぐ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靴底も消毒する</a:t>
            </a:r>
            <a:endParaRPr lang="en-US" sz="2000" dirty="0"/>
          </a:p>
        </p:txBody>
      </p:sp>
      <p:sp>
        <p:nvSpPr>
          <p:cNvPr id="17" name="card322"/>
          <p:cNvSpPr/>
          <p:nvPr/>
        </p:nvSpPr>
        <p:spPr>
          <a:xfrm>
            <a:off x="457200" y="5202936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num323"/>
          <p:cNvSpPr/>
          <p:nvPr/>
        </p:nvSpPr>
        <p:spPr>
          <a:xfrm>
            <a:off x="621792" y="5454396"/>
            <a:ext cx="603504" cy="6035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21792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20" name="Text 17"/>
          <p:cNvSpPr txBox="1"/>
          <p:nvPr/>
        </p:nvSpPr>
        <p:spPr>
          <a:xfrm>
            <a:off x="1371600" y="5257800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内側の手袋を消毒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手袋の上から消毒液で</a:t>
            </a:r>
            <a:endParaRPr lang="en-US" sz="2000" dirty="0"/>
          </a:p>
        </p:txBody>
      </p:sp>
      <p:sp>
        <p:nvSpPr>
          <p:cNvPr id="21" name="card324"/>
          <p:cNvSpPr/>
          <p:nvPr/>
        </p:nvSpPr>
        <p:spPr>
          <a:xfrm>
            <a:off x="6210148" y="1280160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num325"/>
          <p:cNvSpPr/>
          <p:nvPr/>
        </p:nvSpPr>
        <p:spPr>
          <a:xfrm>
            <a:off x="6374740" y="1531620"/>
            <a:ext cx="603504" cy="6035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374740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4" name="Text 21"/>
          <p:cNvSpPr txBox="1"/>
          <p:nvPr/>
        </p:nvSpPr>
        <p:spPr>
          <a:xfrm>
            <a:off x="7124548" y="1335024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ゴーグルを外す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後ろのバンドを持って</a:t>
            </a:r>
            <a:endParaRPr lang="en-US" sz="2000" dirty="0"/>
          </a:p>
        </p:txBody>
      </p:sp>
      <p:sp>
        <p:nvSpPr>
          <p:cNvPr id="25" name="card326"/>
          <p:cNvSpPr/>
          <p:nvPr/>
        </p:nvSpPr>
        <p:spPr>
          <a:xfrm>
            <a:off x="6210148" y="2587752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num327"/>
          <p:cNvSpPr/>
          <p:nvPr/>
        </p:nvSpPr>
        <p:spPr>
          <a:xfrm>
            <a:off x="6374740" y="2839212"/>
            <a:ext cx="603504" cy="6035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6374740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</a:t>
            </a:r>
            <a:endParaRPr lang="en-US" sz="2400" dirty="0"/>
          </a:p>
        </p:txBody>
      </p:sp>
      <p:sp>
        <p:nvSpPr>
          <p:cNvPr id="28" name="Text 25"/>
          <p:cNvSpPr txBox="1"/>
          <p:nvPr/>
        </p:nvSpPr>
        <p:spPr>
          <a:xfrm>
            <a:off x="7124548" y="2642616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マスクを外す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ひもを持ち前面に触れない</a:t>
            </a:r>
            <a:endParaRPr lang="en-US" sz="2000" dirty="0"/>
          </a:p>
        </p:txBody>
      </p:sp>
      <p:sp>
        <p:nvSpPr>
          <p:cNvPr id="29" name="card328"/>
          <p:cNvSpPr/>
          <p:nvPr/>
        </p:nvSpPr>
        <p:spPr>
          <a:xfrm>
            <a:off x="6210148" y="3895344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num329"/>
          <p:cNvSpPr/>
          <p:nvPr/>
        </p:nvSpPr>
        <p:spPr>
          <a:xfrm>
            <a:off x="6374740" y="4146804"/>
            <a:ext cx="603504" cy="6035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6374740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</a:t>
            </a:r>
            <a:endParaRPr lang="en-US" sz="2400" dirty="0"/>
          </a:p>
        </p:txBody>
      </p:sp>
      <p:sp>
        <p:nvSpPr>
          <p:cNvPr id="32" name="Text 29"/>
          <p:cNvSpPr txBox="1"/>
          <p:nvPr/>
        </p:nvSpPr>
        <p:spPr>
          <a:xfrm>
            <a:off x="7124548" y="3950208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内側の手袋を外す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裏返して外す</a:t>
            </a:r>
            <a:endParaRPr lang="en-US" sz="2000" dirty="0"/>
          </a:p>
        </p:txBody>
      </p:sp>
      <p:sp>
        <p:nvSpPr>
          <p:cNvPr id="33" name="card330"/>
          <p:cNvSpPr/>
          <p:nvPr/>
        </p:nvSpPr>
        <p:spPr>
          <a:xfrm>
            <a:off x="6210148" y="5202936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4" name="num331"/>
          <p:cNvSpPr/>
          <p:nvPr/>
        </p:nvSpPr>
        <p:spPr>
          <a:xfrm>
            <a:off x="6374740" y="5454396"/>
            <a:ext cx="603504" cy="6035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6374740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8</a:t>
            </a:r>
            <a:endParaRPr lang="en-US" sz="2400" dirty="0"/>
          </a:p>
        </p:txBody>
      </p:sp>
      <p:sp>
        <p:nvSpPr>
          <p:cNvPr id="36" name="Text 33"/>
          <p:cNvSpPr txBox="1"/>
          <p:nvPr/>
        </p:nvSpPr>
        <p:spPr>
          <a:xfrm>
            <a:off x="7124548" y="5257800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石けんと流水で手洗い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脱いだ物は密閉して廃棄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装備②　資機材</a:t>
            </a:r>
            <a:endParaRPr lang="en-US" sz="3000" dirty="0"/>
          </a:p>
        </p:txBody>
      </p:sp>
      <p:sp>
        <p:nvSpPr>
          <p:cNvPr id="3" name="ic332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332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333"/>
          <p:cNvSpPr/>
          <p:nvPr/>
        </p:nvSpPr>
        <p:spPr>
          <a:xfrm>
            <a:off x="457200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334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7" name="ic334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納体袋・棺・シーツ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袋は想定死者数の1.2〜1.5倍</a:t>
            </a:r>
            <a:endParaRPr lang="en-US" sz="2000" dirty="0"/>
          </a:p>
        </p:txBody>
      </p:sp>
      <p:sp>
        <p:nvSpPr>
          <p:cNvPr id="9" name="card335"/>
          <p:cNvSpPr/>
          <p:nvPr/>
        </p:nvSpPr>
        <p:spPr>
          <a:xfrm>
            <a:off x="6210148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336-circle"/>
          <p:cNvSpPr/>
          <p:nvPr/>
        </p:nvSpPr>
        <p:spPr>
          <a:xfrm>
            <a:off x="6374740" y="16855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1" name="ic336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84245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243420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ドライアイス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毎日交換。供給協定を結ぶ</a:t>
            </a:r>
            <a:endParaRPr lang="en-US" sz="2000" dirty="0"/>
          </a:p>
        </p:txBody>
      </p:sp>
      <p:sp>
        <p:nvSpPr>
          <p:cNvPr id="13" name="card337"/>
          <p:cNvSpPr/>
          <p:nvPr/>
        </p:nvSpPr>
        <p:spPr>
          <a:xfrm>
            <a:off x="457200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338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ic338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番号札・記録用紙・カメラ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取り違え防止の要</a:t>
            </a:r>
            <a:endParaRPr lang="en-US" sz="2000" dirty="0"/>
          </a:p>
        </p:txBody>
      </p:sp>
      <p:sp>
        <p:nvSpPr>
          <p:cNvPr id="17" name="card339"/>
          <p:cNvSpPr/>
          <p:nvPr/>
        </p:nvSpPr>
        <p:spPr>
          <a:xfrm>
            <a:off x="6210148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340-circle"/>
          <p:cNvSpPr/>
          <p:nvPr/>
        </p:nvSpPr>
        <p:spPr>
          <a:xfrm>
            <a:off x="6374740" y="343814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9" name="ic340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359505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7243420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照明・発電機・担架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停電時でも作業できる体制</a:t>
            </a:r>
            <a:endParaRPr lang="en-US" sz="2000" dirty="0"/>
          </a:p>
        </p:txBody>
      </p:sp>
      <p:sp>
        <p:nvSpPr>
          <p:cNvPr id="21" name="card341"/>
          <p:cNvSpPr/>
          <p:nvPr/>
        </p:nvSpPr>
        <p:spPr>
          <a:xfrm>
            <a:off x="457200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342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3" name="ic342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48585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献花台・線香・仕切り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ご家族が手を合わせる場</a:t>
            </a:r>
            <a:endParaRPr lang="en-US" sz="2000" dirty="0"/>
          </a:p>
        </p:txBody>
      </p:sp>
      <p:sp>
        <p:nvSpPr>
          <p:cNvPr id="25" name="card343"/>
          <p:cNvSpPr/>
          <p:nvPr/>
        </p:nvSpPr>
        <p:spPr>
          <a:xfrm>
            <a:off x="6210148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26" name="Text 18"/>
          <p:cNvSpPr txBox="1"/>
          <p:nvPr/>
        </p:nvSpPr>
        <p:spPr>
          <a:xfrm>
            <a:off x="6438748" y="4876800"/>
            <a:ext cx="5067148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葬祭業者団体等との協定で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調達先を確保しておく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感染症予防対策</a:t>
            </a:r>
            <a:endParaRPr lang="en-US" sz="3000" dirty="0"/>
          </a:p>
        </p:txBody>
      </p:sp>
      <p:sp>
        <p:nvSpPr>
          <p:cNvPr id="3" name="ic344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344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234440"/>
            <a:ext cx="112772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自然災害の御遺体が感染症流行を起こすことはまれ。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ただし血液・体液から作業員を守る対策は必須。</a:t>
            </a:r>
            <a:endParaRPr lang="en-US" sz="2000" dirty="0"/>
          </a:p>
        </p:txBody>
      </p:sp>
      <p:sp>
        <p:nvSpPr>
          <p:cNvPr id="6" name="card345"/>
          <p:cNvSpPr/>
          <p:nvPr/>
        </p:nvSpPr>
        <p:spPr>
          <a:xfrm>
            <a:off x="457200" y="2148840"/>
            <a:ext cx="5524348" cy="1234440"/>
          </a:xfrm>
          <a:prstGeom prst="roundRect">
            <a:avLst>
              <a:gd name="adj" fmla="val 74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346-circle"/>
          <p:cNvSpPr/>
          <p:nvPr/>
        </p:nvSpPr>
        <p:spPr>
          <a:xfrm>
            <a:off x="621792" y="24094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346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566355"/>
            <a:ext cx="399410" cy="39941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90472" y="2221992"/>
            <a:ext cx="4353916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防護具を必ず着用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手袋二重・マスク・ガウン・長靴</a:t>
            </a:r>
            <a:endParaRPr lang="en-US" sz="2000" dirty="0"/>
          </a:p>
        </p:txBody>
      </p:sp>
      <p:sp>
        <p:nvSpPr>
          <p:cNvPr id="10" name="card347"/>
          <p:cNvSpPr/>
          <p:nvPr/>
        </p:nvSpPr>
        <p:spPr>
          <a:xfrm>
            <a:off x="6210148" y="2148840"/>
            <a:ext cx="5524348" cy="1234440"/>
          </a:xfrm>
          <a:prstGeom prst="roundRect">
            <a:avLst>
              <a:gd name="adj" fmla="val 74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348-circle"/>
          <p:cNvSpPr/>
          <p:nvPr/>
        </p:nvSpPr>
        <p:spPr>
          <a:xfrm>
            <a:off x="6374740" y="24094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2" name="ic348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2566355"/>
            <a:ext cx="399410" cy="39941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7243420" y="2221992"/>
            <a:ext cx="4353916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手洗い・手指消毒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作業後・休憩前・食事前に</a:t>
            </a:r>
            <a:endParaRPr lang="en-US" sz="2000" dirty="0"/>
          </a:p>
        </p:txBody>
      </p:sp>
      <p:sp>
        <p:nvSpPr>
          <p:cNvPr id="14" name="card349"/>
          <p:cNvSpPr/>
          <p:nvPr/>
        </p:nvSpPr>
        <p:spPr>
          <a:xfrm>
            <a:off x="457200" y="3611880"/>
            <a:ext cx="5524348" cy="1234440"/>
          </a:xfrm>
          <a:prstGeom prst="roundRect">
            <a:avLst>
              <a:gd name="adj" fmla="val 74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350-circle"/>
          <p:cNvSpPr/>
          <p:nvPr/>
        </p:nvSpPr>
        <p:spPr>
          <a:xfrm>
            <a:off x="621792" y="387248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6" name="ic350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4029395"/>
            <a:ext cx="399410" cy="39941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490472" y="3685032"/>
            <a:ext cx="4353916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器材・床の消毒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次亜塩素酸ナトリウム0.1%など</a:t>
            </a:r>
            <a:endParaRPr lang="en-US" sz="2000" dirty="0"/>
          </a:p>
        </p:txBody>
      </p:sp>
      <p:sp>
        <p:nvSpPr>
          <p:cNvPr id="18" name="card351"/>
          <p:cNvSpPr/>
          <p:nvPr/>
        </p:nvSpPr>
        <p:spPr>
          <a:xfrm>
            <a:off x="6210148" y="3611880"/>
            <a:ext cx="5524348" cy="1234440"/>
          </a:xfrm>
          <a:prstGeom prst="roundRect">
            <a:avLst>
              <a:gd name="adj" fmla="val 74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352-circle"/>
          <p:cNvSpPr/>
          <p:nvPr/>
        </p:nvSpPr>
        <p:spPr>
          <a:xfrm>
            <a:off x="6374740" y="387248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0" name="ic352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4029395"/>
            <a:ext cx="399410" cy="39941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7243420" y="3685032"/>
            <a:ext cx="4353916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感染症の疑いは二重袋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体液漏れを防ぎ密閉する</a:t>
            </a:r>
            <a:endParaRPr lang="en-US" sz="2000" dirty="0"/>
          </a:p>
        </p:txBody>
      </p:sp>
      <p:sp>
        <p:nvSpPr>
          <p:cNvPr id="22" name="card353"/>
          <p:cNvSpPr/>
          <p:nvPr/>
        </p:nvSpPr>
        <p:spPr>
          <a:xfrm>
            <a:off x="457200" y="5074920"/>
            <a:ext cx="5524348" cy="1234440"/>
          </a:xfrm>
          <a:prstGeom prst="roundRect">
            <a:avLst>
              <a:gd name="adj" fmla="val 74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354-circle"/>
          <p:cNvSpPr/>
          <p:nvPr/>
        </p:nvSpPr>
        <p:spPr>
          <a:xfrm>
            <a:off x="621792" y="533552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4" name="ic354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492435"/>
            <a:ext cx="399410" cy="399410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1490472" y="5148072"/>
            <a:ext cx="4353916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平時の予防接種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B型肝炎・破傷風など（医師と相談）</a:t>
            </a:r>
            <a:endParaRPr lang="en-US" sz="2000" dirty="0"/>
          </a:p>
        </p:txBody>
      </p:sp>
      <p:sp>
        <p:nvSpPr>
          <p:cNvPr id="26" name="card355"/>
          <p:cNvSpPr/>
          <p:nvPr/>
        </p:nvSpPr>
        <p:spPr>
          <a:xfrm>
            <a:off x="6210148" y="5074920"/>
            <a:ext cx="5524348" cy="1234440"/>
          </a:xfrm>
          <a:prstGeom prst="roundRect">
            <a:avLst>
              <a:gd name="adj" fmla="val 74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356-circle"/>
          <p:cNvSpPr/>
          <p:nvPr/>
        </p:nvSpPr>
        <p:spPr>
          <a:xfrm>
            <a:off x="6374740" y="533552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8" name="ic356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5492435"/>
            <a:ext cx="399410" cy="399410"/>
          </a:xfrm>
          <a:prstGeom prst="rect">
            <a:avLst/>
          </a:prstGeom>
        </p:spPr>
      </p:pic>
      <p:sp>
        <p:nvSpPr>
          <p:cNvPr id="29" name="Text 20"/>
          <p:cNvSpPr txBox="1"/>
          <p:nvPr/>
        </p:nvSpPr>
        <p:spPr>
          <a:xfrm>
            <a:off x="7243420" y="5148072"/>
            <a:ext cx="4353916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作業区域で飲食しない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休憩所は御遺体から離す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御遺体と感染症の誤解と事実</a:t>
            </a:r>
            <a:endParaRPr lang="en-US" sz="3000" dirty="0"/>
          </a:p>
        </p:txBody>
      </p:sp>
      <p:sp>
        <p:nvSpPr>
          <p:cNvPr id="3" name="ic357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357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358"/>
          <p:cNvSpPr/>
          <p:nvPr/>
        </p:nvSpPr>
        <p:spPr>
          <a:xfrm>
            <a:off x="457200" y="128016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359-circle"/>
          <p:cNvSpPr/>
          <p:nvPr/>
        </p:nvSpPr>
        <p:spPr>
          <a:xfrm>
            <a:off x="621792" y="1417320"/>
            <a:ext cx="571500" cy="5715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8" name="ic359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522" y="1543050"/>
            <a:ext cx="320040" cy="32004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348740" y="135331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遺体が疫病を広げる？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自然災害では通常起こらない</a:t>
            </a:r>
            <a:endParaRPr lang="en-US" sz="2000" dirty="0"/>
          </a:p>
        </p:txBody>
      </p:sp>
      <p:sp>
        <p:nvSpPr>
          <p:cNvPr id="10" name="card360"/>
          <p:cNvSpPr/>
          <p:nvPr/>
        </p:nvSpPr>
        <p:spPr>
          <a:xfrm>
            <a:off x="6210148" y="128016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361-circle"/>
          <p:cNvSpPr/>
          <p:nvPr/>
        </p:nvSpPr>
        <p:spPr>
          <a:xfrm>
            <a:off x="6374740" y="1417320"/>
            <a:ext cx="571500" cy="57150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361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470" y="1543050"/>
            <a:ext cx="320040" cy="32004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101688" y="135331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病気を広げやすいのは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御遺体より生存者のほう</a:t>
            </a:r>
            <a:endParaRPr lang="en-US" sz="2000" dirty="0"/>
          </a:p>
        </p:txBody>
      </p:sp>
      <p:sp>
        <p:nvSpPr>
          <p:cNvPr id="14" name="card362"/>
          <p:cNvSpPr/>
          <p:nvPr/>
        </p:nvSpPr>
        <p:spPr>
          <a:xfrm>
            <a:off x="457200" y="235458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363-circle"/>
          <p:cNvSpPr/>
          <p:nvPr/>
        </p:nvSpPr>
        <p:spPr>
          <a:xfrm>
            <a:off x="621792" y="2491740"/>
            <a:ext cx="571500" cy="571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363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522" y="2617470"/>
            <a:ext cx="320040" cy="32004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348740" y="242773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急いだ集団埋葬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公衆衛生上の根拠はない</a:t>
            </a:r>
            <a:endParaRPr lang="en-US" sz="2000" dirty="0"/>
          </a:p>
        </p:txBody>
      </p:sp>
      <p:sp>
        <p:nvSpPr>
          <p:cNvPr id="18" name="card364"/>
          <p:cNvSpPr/>
          <p:nvPr/>
        </p:nvSpPr>
        <p:spPr>
          <a:xfrm>
            <a:off x="6210148" y="235458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365-circle"/>
          <p:cNvSpPr/>
          <p:nvPr/>
        </p:nvSpPr>
        <p:spPr>
          <a:xfrm>
            <a:off x="6374740" y="2491740"/>
            <a:ext cx="571500" cy="57150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0" name="ic365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470" y="2617470"/>
            <a:ext cx="320040" cy="32004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7101688" y="242773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消毒剤・石灰の散布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不要。病気予防の効果はない</a:t>
            </a:r>
            <a:endParaRPr lang="en-US" sz="2000" dirty="0"/>
          </a:p>
        </p:txBody>
      </p:sp>
      <p:sp>
        <p:nvSpPr>
          <p:cNvPr id="22" name="card366"/>
          <p:cNvSpPr/>
          <p:nvPr/>
        </p:nvSpPr>
        <p:spPr>
          <a:xfrm>
            <a:off x="457200" y="342900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367-circle"/>
          <p:cNvSpPr/>
          <p:nvPr/>
        </p:nvSpPr>
        <p:spPr>
          <a:xfrm>
            <a:off x="621792" y="3566160"/>
            <a:ext cx="571500" cy="5715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4" name="ic367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522" y="3691890"/>
            <a:ext cx="320040" cy="32004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348740" y="350215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住民への一斉予防接種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不要。衛生改善と周知が鍵</a:t>
            </a:r>
            <a:endParaRPr lang="en-US" sz="2000" dirty="0"/>
          </a:p>
        </p:txBody>
      </p:sp>
      <p:sp>
        <p:nvSpPr>
          <p:cNvPr id="26" name="card368"/>
          <p:cNvSpPr/>
          <p:nvPr/>
        </p:nvSpPr>
        <p:spPr>
          <a:xfrm>
            <a:off x="6210148" y="342900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369-circle"/>
          <p:cNvSpPr/>
          <p:nvPr/>
        </p:nvSpPr>
        <p:spPr>
          <a:xfrm>
            <a:off x="6374740" y="3566160"/>
            <a:ext cx="571500" cy="57150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8" name="ic369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0470" y="3691890"/>
            <a:ext cx="320040" cy="32004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7101688" y="350215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水の汚染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通常の水処理・消毒で防げる</a:t>
            </a:r>
            <a:endParaRPr lang="en-US" sz="2000" dirty="0"/>
          </a:p>
        </p:txBody>
      </p:sp>
      <p:sp>
        <p:nvSpPr>
          <p:cNvPr id="30" name="card370"/>
          <p:cNvSpPr/>
          <p:nvPr/>
        </p:nvSpPr>
        <p:spPr>
          <a:xfrm>
            <a:off x="457200" y="450342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371-circle"/>
          <p:cNvSpPr/>
          <p:nvPr/>
        </p:nvSpPr>
        <p:spPr>
          <a:xfrm>
            <a:off x="621792" y="4640580"/>
            <a:ext cx="571500" cy="5715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2" name="ic371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522" y="4766310"/>
            <a:ext cx="320040" cy="32004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348740" y="457657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情報を伏せる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不信と混乱を招く</a:t>
            </a:r>
            <a:endParaRPr lang="en-US" sz="2000" dirty="0"/>
          </a:p>
        </p:txBody>
      </p:sp>
      <p:sp>
        <p:nvSpPr>
          <p:cNvPr id="34" name="card372"/>
          <p:cNvSpPr/>
          <p:nvPr/>
        </p:nvSpPr>
        <p:spPr>
          <a:xfrm>
            <a:off x="6210148" y="450342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373-circle"/>
          <p:cNvSpPr/>
          <p:nvPr/>
        </p:nvSpPr>
        <p:spPr>
          <a:xfrm>
            <a:off x="6374740" y="4640580"/>
            <a:ext cx="571500" cy="5715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6" name="ic373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00470" y="4766310"/>
            <a:ext cx="320040" cy="32004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7101688" y="457657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例外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コレラ・エボラ等の感染症死</a:t>
            </a:r>
            <a:endParaRPr lang="en-US" sz="2000" dirty="0"/>
          </a:p>
        </p:txBody>
      </p:sp>
      <p:sp>
        <p:nvSpPr>
          <p:cNvPr id="38" name="card374"/>
          <p:cNvSpPr/>
          <p:nvPr/>
        </p:nvSpPr>
        <p:spPr>
          <a:xfrm>
            <a:off x="457200" y="5486400"/>
            <a:ext cx="11277295" cy="822960"/>
          </a:xfrm>
          <a:prstGeom prst="roundRect">
            <a:avLst>
              <a:gd name="adj" fmla="val 11111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39" name="Text 27"/>
          <p:cNvSpPr txBox="1"/>
          <p:nvPr/>
        </p:nvSpPr>
        <p:spPr>
          <a:xfrm>
            <a:off x="640080" y="548640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作業員の手袋・手洗いなどの標準予防策は、これまでどおり必要です。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体液の処理</a:t>
            </a:r>
            <a:endParaRPr lang="en-US" sz="3000" dirty="0"/>
          </a:p>
        </p:txBody>
      </p:sp>
      <p:sp>
        <p:nvSpPr>
          <p:cNvPr id="3" name="ic375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375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376"/>
          <p:cNvSpPr/>
          <p:nvPr/>
        </p:nvSpPr>
        <p:spPr>
          <a:xfrm>
            <a:off x="457200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377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377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防護具を着けてから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手袋二重・ゴーグル・ガウン</a:t>
            </a:r>
            <a:endParaRPr lang="en-US" sz="2000" dirty="0"/>
          </a:p>
        </p:txBody>
      </p:sp>
      <p:sp>
        <p:nvSpPr>
          <p:cNvPr id="9" name="card378"/>
          <p:cNvSpPr/>
          <p:nvPr/>
        </p:nvSpPr>
        <p:spPr>
          <a:xfrm>
            <a:off x="6210148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379-circle"/>
          <p:cNvSpPr/>
          <p:nvPr/>
        </p:nvSpPr>
        <p:spPr>
          <a:xfrm>
            <a:off x="6374740" y="146646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c379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623380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243420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吸水材で吸い取る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吸水シート・凝固剤・新聞紙</a:t>
            </a:r>
            <a:endParaRPr lang="en-US" sz="2000" dirty="0"/>
          </a:p>
        </p:txBody>
      </p:sp>
      <p:sp>
        <p:nvSpPr>
          <p:cNvPr id="13" name="card380"/>
          <p:cNvSpPr/>
          <p:nvPr/>
        </p:nvSpPr>
        <p:spPr>
          <a:xfrm>
            <a:off x="457200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381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ic381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外から内へ拭き取る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汚れを広げない</a:t>
            </a:r>
            <a:endParaRPr lang="en-US" sz="2000" dirty="0"/>
          </a:p>
        </p:txBody>
      </p:sp>
      <p:sp>
        <p:nvSpPr>
          <p:cNvPr id="17" name="card382"/>
          <p:cNvSpPr/>
          <p:nvPr/>
        </p:nvSpPr>
        <p:spPr>
          <a:xfrm>
            <a:off x="6210148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383-circle"/>
          <p:cNvSpPr/>
          <p:nvPr/>
        </p:nvSpPr>
        <p:spPr>
          <a:xfrm>
            <a:off x="6374740" y="278091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9" name="ic383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2937830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7243420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次亜塩素酸で消毒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0.1%目安。しばらく置いて拭く</a:t>
            </a:r>
            <a:endParaRPr lang="en-US" sz="2000" dirty="0"/>
          </a:p>
        </p:txBody>
      </p:sp>
      <p:sp>
        <p:nvSpPr>
          <p:cNvPr id="21" name="card384"/>
          <p:cNvSpPr/>
          <p:nvPr/>
        </p:nvSpPr>
        <p:spPr>
          <a:xfrm>
            <a:off x="457200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385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3" name="ic385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ごみは二重袋で密閉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感染性廃棄物として処理</a:t>
            </a:r>
            <a:endParaRPr lang="en-US" sz="2000" dirty="0"/>
          </a:p>
        </p:txBody>
      </p:sp>
      <p:sp>
        <p:nvSpPr>
          <p:cNvPr id="25" name="card386"/>
          <p:cNvSpPr/>
          <p:nvPr/>
        </p:nvSpPr>
        <p:spPr>
          <a:xfrm>
            <a:off x="6210148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387-circle"/>
          <p:cNvSpPr/>
          <p:nvPr/>
        </p:nvSpPr>
        <p:spPr>
          <a:xfrm>
            <a:off x="6374740" y="409536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7" name="ic387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4252280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7243420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漏れを防ぐ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納体袋に吸水シートを敷く</a:t>
            </a:r>
            <a:endParaRPr lang="en-US" sz="2000" dirty="0"/>
          </a:p>
        </p:txBody>
      </p:sp>
      <p:sp>
        <p:nvSpPr>
          <p:cNvPr id="29" name="card388"/>
          <p:cNvSpPr/>
          <p:nvPr/>
        </p:nvSpPr>
        <p:spPr>
          <a:xfrm>
            <a:off x="457200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ic389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1" name="ic389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2" name="Text 22"/>
          <p:cNvSpPr txBox="1"/>
          <p:nvPr/>
        </p:nvSpPr>
        <p:spPr>
          <a:xfrm>
            <a:off x="1490472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皮膚に付いたら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すぐ石けんと流水で洗い報告</a:t>
            </a:r>
            <a:endParaRPr lang="en-US" sz="2000" dirty="0"/>
          </a:p>
        </p:txBody>
      </p:sp>
      <p:sp>
        <p:nvSpPr>
          <p:cNvPr id="33" name="card390"/>
          <p:cNvSpPr/>
          <p:nvPr/>
        </p:nvSpPr>
        <p:spPr>
          <a:xfrm>
            <a:off x="6210148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rgbClr val="FBEFEF"/>
          </a:solidFill>
          <a:ln w="12700">
            <a:solidFill>
              <a:srgbClr val="FBEFEF"/>
            </a:solidFill>
            <a:prstDash val="solid"/>
          </a:ln>
        </p:spPr>
      </p:sp>
      <p:sp>
        <p:nvSpPr>
          <p:cNvPr id="34" name="Text 24"/>
          <p:cNvSpPr txBox="1"/>
          <p:nvPr/>
        </p:nvSpPr>
        <p:spPr>
          <a:xfrm>
            <a:off x="6438748" y="5314950"/>
            <a:ext cx="5067148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目や口に入った時は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大量の水で洗い受診する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納体袋への収納手順</a:t>
            </a:r>
            <a:endParaRPr lang="en-US" sz="3000" dirty="0"/>
          </a:p>
        </p:txBody>
      </p:sp>
      <p:sp>
        <p:nvSpPr>
          <p:cNvPr id="3" name="ic391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391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392"/>
          <p:cNvSpPr/>
          <p:nvPr/>
        </p:nvSpPr>
        <p:spPr>
          <a:xfrm>
            <a:off x="457200" y="1280160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num393"/>
          <p:cNvSpPr/>
          <p:nvPr/>
        </p:nvSpPr>
        <p:spPr>
          <a:xfrm>
            <a:off x="621792" y="1531620"/>
            <a:ext cx="603504" cy="60350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21792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1371600" y="1335024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準備と一礼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2〜3人・防護具を着用</a:t>
            </a:r>
            <a:endParaRPr lang="en-US" sz="2000" dirty="0"/>
          </a:p>
        </p:txBody>
      </p:sp>
      <p:sp>
        <p:nvSpPr>
          <p:cNvPr id="9" name="card394"/>
          <p:cNvSpPr/>
          <p:nvPr/>
        </p:nvSpPr>
        <p:spPr>
          <a:xfrm>
            <a:off x="457200" y="2587752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num395"/>
          <p:cNvSpPr/>
          <p:nvPr/>
        </p:nvSpPr>
        <p:spPr>
          <a:xfrm>
            <a:off x="621792" y="2839212"/>
            <a:ext cx="603504" cy="60350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21792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1371600" y="2642616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タグを確認・装着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同じ番号を身体と袋の両方に</a:t>
            </a:r>
            <a:endParaRPr lang="en-US" sz="2000" dirty="0"/>
          </a:p>
        </p:txBody>
      </p:sp>
      <p:sp>
        <p:nvSpPr>
          <p:cNvPr id="13" name="card396"/>
          <p:cNvSpPr/>
          <p:nvPr/>
        </p:nvSpPr>
        <p:spPr>
          <a:xfrm>
            <a:off x="457200" y="3895344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num397"/>
          <p:cNvSpPr/>
          <p:nvPr/>
        </p:nvSpPr>
        <p:spPr>
          <a:xfrm>
            <a:off x="621792" y="4146804"/>
            <a:ext cx="603504" cy="60350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21792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950208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袋を横に全開で広げる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頭側の向きをそろえる</a:t>
            </a:r>
            <a:endParaRPr lang="en-US" sz="2000" dirty="0"/>
          </a:p>
        </p:txBody>
      </p:sp>
      <p:sp>
        <p:nvSpPr>
          <p:cNvPr id="17" name="card398"/>
          <p:cNvSpPr/>
          <p:nvPr/>
        </p:nvSpPr>
        <p:spPr>
          <a:xfrm>
            <a:off x="457200" y="5202936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num399"/>
          <p:cNvSpPr/>
          <p:nvPr/>
        </p:nvSpPr>
        <p:spPr>
          <a:xfrm>
            <a:off x="621792" y="5454396"/>
            <a:ext cx="603504" cy="60350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21792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20" name="Text 17"/>
          <p:cNvSpPr txBox="1"/>
          <p:nvPr/>
        </p:nvSpPr>
        <p:spPr>
          <a:xfrm>
            <a:off x="1371600" y="5257800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シーツごと水平に移す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声をかけ合い、引きずらない</a:t>
            </a:r>
            <a:endParaRPr lang="en-US" sz="2000" dirty="0"/>
          </a:p>
        </p:txBody>
      </p:sp>
      <p:sp>
        <p:nvSpPr>
          <p:cNvPr id="21" name="card400"/>
          <p:cNvSpPr/>
          <p:nvPr/>
        </p:nvSpPr>
        <p:spPr>
          <a:xfrm>
            <a:off x="6210148" y="1280160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num401"/>
          <p:cNvSpPr/>
          <p:nvPr/>
        </p:nvSpPr>
        <p:spPr>
          <a:xfrm>
            <a:off x="6374740" y="1531620"/>
            <a:ext cx="603504" cy="60350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374740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4" name="Text 21"/>
          <p:cNvSpPr txBox="1"/>
          <p:nvPr/>
        </p:nvSpPr>
        <p:spPr>
          <a:xfrm>
            <a:off x="7124548" y="1335024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仰向けに整える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装着物は外さない</a:t>
            </a:r>
            <a:endParaRPr lang="en-US" sz="2000" dirty="0"/>
          </a:p>
        </p:txBody>
      </p:sp>
      <p:sp>
        <p:nvSpPr>
          <p:cNvPr id="25" name="card402"/>
          <p:cNvSpPr/>
          <p:nvPr/>
        </p:nvSpPr>
        <p:spPr>
          <a:xfrm>
            <a:off x="6210148" y="2587752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num403"/>
          <p:cNvSpPr/>
          <p:nvPr/>
        </p:nvSpPr>
        <p:spPr>
          <a:xfrm>
            <a:off x="6374740" y="2839212"/>
            <a:ext cx="603504" cy="60350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6374740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</a:t>
            </a:r>
            <a:endParaRPr lang="en-US" sz="2400" dirty="0"/>
          </a:p>
        </p:txBody>
      </p:sp>
      <p:sp>
        <p:nvSpPr>
          <p:cNvPr id="28" name="Text 25"/>
          <p:cNvSpPr txBox="1"/>
          <p:nvPr/>
        </p:nvSpPr>
        <p:spPr>
          <a:xfrm>
            <a:off x="7124548" y="2642616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空気を抜き密閉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ジッパーを閉め外側に番号</a:t>
            </a:r>
            <a:endParaRPr lang="en-US" sz="2000" dirty="0"/>
          </a:p>
        </p:txBody>
      </p:sp>
      <p:sp>
        <p:nvSpPr>
          <p:cNvPr id="29" name="card404"/>
          <p:cNvSpPr/>
          <p:nvPr/>
        </p:nvSpPr>
        <p:spPr>
          <a:xfrm>
            <a:off x="6210148" y="3895344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num405"/>
          <p:cNvSpPr/>
          <p:nvPr/>
        </p:nvSpPr>
        <p:spPr>
          <a:xfrm>
            <a:off x="6374740" y="4146804"/>
            <a:ext cx="603504" cy="60350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6374740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</a:t>
            </a:r>
            <a:endParaRPr lang="en-US" sz="2400" dirty="0"/>
          </a:p>
        </p:txBody>
      </p:sp>
      <p:sp>
        <p:nvSpPr>
          <p:cNvPr id="32" name="Text 29"/>
          <p:cNvSpPr txBox="1"/>
          <p:nvPr/>
        </p:nvSpPr>
        <p:spPr>
          <a:xfrm>
            <a:off x="7124548" y="3950208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記録と消毒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台帳・写真・手指消毒</a:t>
            </a:r>
            <a:endParaRPr lang="en-US" sz="2000" dirty="0"/>
          </a:p>
        </p:txBody>
      </p:sp>
      <p:sp>
        <p:nvSpPr>
          <p:cNvPr id="33" name="card406"/>
          <p:cNvSpPr/>
          <p:nvPr/>
        </p:nvSpPr>
        <p:spPr>
          <a:xfrm>
            <a:off x="6210148" y="5202936"/>
            <a:ext cx="5524348" cy="1106424"/>
          </a:xfrm>
          <a:prstGeom prst="roundRect">
            <a:avLst>
              <a:gd name="adj" fmla="val 8264"/>
            </a:avLst>
          </a:prstGeom>
          <a:solidFill>
            <a:srgbClr val="FBEFEF"/>
          </a:solidFill>
          <a:ln w="12700">
            <a:solidFill>
              <a:srgbClr val="FBEFEF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6438748" y="5202936"/>
            <a:ext cx="5067148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検視・検案が済むまで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洗浄・着替えはしない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発見現場の区域分けと番号</a:t>
            </a:r>
            <a:endParaRPr lang="en-US" sz="3000" dirty="0"/>
          </a:p>
        </p:txBody>
      </p:sp>
      <p:sp>
        <p:nvSpPr>
          <p:cNvPr id="3" name="ic407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407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408"/>
          <p:cNvSpPr/>
          <p:nvPr/>
        </p:nvSpPr>
        <p:spPr>
          <a:xfrm>
            <a:off x="457200" y="1280160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num409"/>
          <p:cNvSpPr/>
          <p:nvPr/>
        </p:nvSpPr>
        <p:spPr>
          <a:xfrm>
            <a:off x="621792" y="1531620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621792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1371600" y="1335024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現場を区域に分ける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建物など動かない物を目印に</a:t>
            </a:r>
            <a:endParaRPr lang="en-US" sz="2000" dirty="0"/>
          </a:p>
        </p:txBody>
      </p:sp>
      <p:sp>
        <p:nvSpPr>
          <p:cNvPr id="10" name="card410"/>
          <p:cNvSpPr/>
          <p:nvPr/>
        </p:nvSpPr>
        <p:spPr>
          <a:xfrm>
            <a:off x="457200" y="2587752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num411"/>
          <p:cNvSpPr/>
          <p:nvPr/>
        </p:nvSpPr>
        <p:spPr>
          <a:xfrm>
            <a:off x="621792" y="2839212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621792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3" name="Text 9"/>
          <p:cNvSpPr txBox="1"/>
          <p:nvPr/>
        </p:nvSpPr>
        <p:spPr>
          <a:xfrm>
            <a:off x="1371600" y="2642616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区域の略図を描く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区域番号と発見位置を記入</a:t>
            </a:r>
            <a:endParaRPr lang="en-US" sz="2000" dirty="0"/>
          </a:p>
        </p:txBody>
      </p:sp>
      <p:sp>
        <p:nvSpPr>
          <p:cNvPr id="14" name="card412"/>
          <p:cNvSpPr/>
          <p:nvPr/>
        </p:nvSpPr>
        <p:spPr>
          <a:xfrm>
            <a:off x="457200" y="3895344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num413"/>
          <p:cNvSpPr/>
          <p:nvPr/>
        </p:nvSpPr>
        <p:spPr>
          <a:xfrm>
            <a:off x="621792" y="4146804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621792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7" name="Text 13"/>
          <p:cNvSpPr txBox="1"/>
          <p:nvPr/>
        </p:nvSpPr>
        <p:spPr>
          <a:xfrm>
            <a:off x="1371600" y="3950208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担当班に記号を付ける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A・B・Cなど班ごとに</a:t>
            </a:r>
            <a:endParaRPr lang="en-US" sz="2000" dirty="0"/>
          </a:p>
        </p:txBody>
      </p:sp>
      <p:sp>
        <p:nvSpPr>
          <p:cNvPr id="18" name="card414"/>
          <p:cNvSpPr/>
          <p:nvPr/>
        </p:nvSpPr>
        <p:spPr>
          <a:xfrm>
            <a:off x="457200" y="5202936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num415"/>
          <p:cNvSpPr/>
          <p:nvPr/>
        </p:nvSpPr>
        <p:spPr>
          <a:xfrm>
            <a:off x="621792" y="5454396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0" name="Text 16"/>
          <p:cNvSpPr txBox="1"/>
          <p:nvPr/>
        </p:nvSpPr>
        <p:spPr>
          <a:xfrm>
            <a:off x="621792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21" name="Text 17"/>
          <p:cNvSpPr txBox="1"/>
          <p:nvPr/>
        </p:nvSpPr>
        <p:spPr>
          <a:xfrm>
            <a:off x="1371600" y="5257800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発見順に連番を付ける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A-1、A-2…と記録する</a:t>
            </a:r>
            <a:endParaRPr lang="en-US" sz="2000" dirty="0"/>
          </a:p>
        </p:txBody>
      </p:sp>
      <p:sp>
        <p:nvSpPr>
          <p:cNvPr id="22" name="card416"/>
          <p:cNvSpPr/>
          <p:nvPr/>
        </p:nvSpPr>
        <p:spPr>
          <a:xfrm>
            <a:off x="6210148" y="1280160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num417"/>
          <p:cNvSpPr/>
          <p:nvPr/>
        </p:nvSpPr>
        <p:spPr>
          <a:xfrm>
            <a:off x="6374740" y="1531620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4" name="Text 20"/>
          <p:cNvSpPr txBox="1"/>
          <p:nvPr/>
        </p:nvSpPr>
        <p:spPr>
          <a:xfrm>
            <a:off x="6374740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5" name="Text 21"/>
          <p:cNvSpPr txBox="1"/>
          <p:nvPr/>
        </p:nvSpPr>
        <p:spPr>
          <a:xfrm>
            <a:off x="7124548" y="1335024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発見位置に目印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旗やペイントで示す</a:t>
            </a:r>
            <a:endParaRPr lang="en-US" sz="2000" dirty="0"/>
          </a:p>
        </p:txBody>
      </p:sp>
      <p:sp>
        <p:nvSpPr>
          <p:cNvPr id="26" name="card418"/>
          <p:cNvSpPr/>
          <p:nvPr/>
        </p:nvSpPr>
        <p:spPr>
          <a:xfrm>
            <a:off x="6210148" y="2587752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num419"/>
          <p:cNvSpPr/>
          <p:nvPr/>
        </p:nvSpPr>
        <p:spPr>
          <a:xfrm>
            <a:off x="6374740" y="2839212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8" name="Text 24"/>
          <p:cNvSpPr txBox="1"/>
          <p:nvPr/>
        </p:nvSpPr>
        <p:spPr>
          <a:xfrm>
            <a:off x="6374740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</a:t>
            </a:r>
            <a:endParaRPr lang="en-US" sz="2400" dirty="0"/>
          </a:p>
        </p:txBody>
      </p:sp>
      <p:sp>
        <p:nvSpPr>
          <p:cNvPr id="29" name="Text 25"/>
          <p:cNvSpPr txBox="1"/>
          <p:nvPr/>
        </p:nvSpPr>
        <p:spPr>
          <a:xfrm>
            <a:off x="7124548" y="2642616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現場では詳しく調べない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身分証の確認はポケットのみ</a:t>
            </a:r>
            <a:endParaRPr lang="en-US" sz="2000" dirty="0"/>
          </a:p>
        </p:txBody>
      </p:sp>
      <p:sp>
        <p:nvSpPr>
          <p:cNvPr id="30" name="card420"/>
          <p:cNvSpPr/>
          <p:nvPr/>
        </p:nvSpPr>
        <p:spPr>
          <a:xfrm>
            <a:off x="6210148" y="3895344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num421"/>
          <p:cNvSpPr/>
          <p:nvPr/>
        </p:nvSpPr>
        <p:spPr>
          <a:xfrm>
            <a:off x="6374740" y="4146804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2" name="Text 28"/>
          <p:cNvSpPr txBox="1"/>
          <p:nvPr/>
        </p:nvSpPr>
        <p:spPr>
          <a:xfrm>
            <a:off x="6374740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</a:t>
            </a:r>
            <a:endParaRPr lang="en-US" sz="2400" dirty="0"/>
          </a:p>
        </p:txBody>
      </p:sp>
      <p:sp>
        <p:nvSpPr>
          <p:cNvPr id="33" name="Text 29"/>
          <p:cNvSpPr txBox="1"/>
          <p:nvPr/>
        </p:nvSpPr>
        <p:spPr>
          <a:xfrm>
            <a:off x="7124548" y="3950208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書類は透明な袋へ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同じ番号で、袋を開けずに読める</a:t>
            </a:r>
            <a:endParaRPr lang="en-US" sz="2000" dirty="0"/>
          </a:p>
        </p:txBody>
      </p:sp>
      <p:sp>
        <p:nvSpPr>
          <p:cNvPr id="34" name="card422"/>
          <p:cNvSpPr/>
          <p:nvPr/>
        </p:nvSpPr>
        <p:spPr>
          <a:xfrm>
            <a:off x="6210148" y="5202936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num423"/>
          <p:cNvSpPr/>
          <p:nvPr/>
        </p:nvSpPr>
        <p:spPr>
          <a:xfrm>
            <a:off x="6374740" y="5454396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6" name="Text 32"/>
          <p:cNvSpPr txBox="1"/>
          <p:nvPr/>
        </p:nvSpPr>
        <p:spPr>
          <a:xfrm>
            <a:off x="6374740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8</a:t>
            </a:r>
            <a:endParaRPr lang="en-US" sz="2400" dirty="0"/>
          </a:p>
        </p:txBody>
      </p:sp>
      <p:sp>
        <p:nvSpPr>
          <p:cNvPr id="37" name="Text 33"/>
          <p:cNvSpPr txBox="1"/>
          <p:nvPr/>
        </p:nvSpPr>
        <p:spPr>
          <a:xfrm>
            <a:off x="7124548" y="5257800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推定の身元は区別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「推定」と明記する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固有番号と受け渡し記録</a:t>
            </a:r>
            <a:endParaRPr lang="en-US" sz="3000" dirty="0"/>
          </a:p>
        </p:txBody>
      </p:sp>
      <p:sp>
        <p:nvSpPr>
          <p:cNvPr id="3" name="ic424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424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425"/>
          <p:cNvSpPr/>
          <p:nvPr/>
        </p:nvSpPr>
        <p:spPr>
          <a:xfrm>
            <a:off x="457200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426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426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3つの要素で作る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発見場所＋チーム名＋連番</a:t>
            </a:r>
            <a:endParaRPr lang="en-US" sz="2000" dirty="0"/>
          </a:p>
        </p:txBody>
      </p:sp>
      <p:sp>
        <p:nvSpPr>
          <p:cNvPr id="10" name="card427"/>
          <p:cNvSpPr/>
          <p:nvPr/>
        </p:nvSpPr>
        <p:spPr>
          <a:xfrm>
            <a:off x="6210148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428-circle"/>
          <p:cNvSpPr/>
          <p:nvPr/>
        </p:nvSpPr>
        <p:spPr>
          <a:xfrm>
            <a:off x="6374740" y="14664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2" name="ic428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243420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数字だけにしない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重複・混乱のもとになる</a:t>
            </a:r>
            <a:endParaRPr lang="en-US" sz="2000" dirty="0"/>
          </a:p>
        </p:txBody>
      </p:sp>
      <p:sp>
        <p:nvSpPr>
          <p:cNvPr id="14" name="card429"/>
          <p:cNvSpPr/>
          <p:nvPr/>
        </p:nvSpPr>
        <p:spPr>
          <a:xfrm>
            <a:off x="457200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430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6" name="ic430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付け方を事前に統一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関係機関で方式を合意する</a:t>
            </a:r>
            <a:endParaRPr lang="en-US" sz="2000" dirty="0"/>
          </a:p>
        </p:txBody>
      </p:sp>
      <p:sp>
        <p:nvSpPr>
          <p:cNvPr id="18" name="card431"/>
          <p:cNvSpPr/>
          <p:nvPr/>
        </p:nvSpPr>
        <p:spPr>
          <a:xfrm>
            <a:off x="6210148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432-circle"/>
          <p:cNvSpPr/>
          <p:nvPr/>
        </p:nvSpPr>
        <p:spPr>
          <a:xfrm>
            <a:off x="6374740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0" name="ic432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7243420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袋に直書きしない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文字が消える。札を使う</a:t>
            </a:r>
            <a:endParaRPr lang="en-US" sz="2000" dirty="0"/>
          </a:p>
        </p:txBody>
      </p:sp>
      <p:sp>
        <p:nvSpPr>
          <p:cNvPr id="22" name="card433"/>
          <p:cNvSpPr/>
          <p:nvPr/>
        </p:nvSpPr>
        <p:spPr>
          <a:xfrm>
            <a:off x="457200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434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4" name="ic434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受け渡しごとに記録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渡した側・受けた側・日時</a:t>
            </a:r>
            <a:endParaRPr lang="en-US" sz="2000" dirty="0"/>
          </a:p>
        </p:txBody>
      </p:sp>
      <p:sp>
        <p:nvSpPr>
          <p:cNvPr id="26" name="card435"/>
          <p:cNvSpPr/>
          <p:nvPr/>
        </p:nvSpPr>
        <p:spPr>
          <a:xfrm>
            <a:off x="6210148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436-circle"/>
          <p:cNvSpPr/>
          <p:nvPr/>
        </p:nvSpPr>
        <p:spPr>
          <a:xfrm>
            <a:off x="6374740" y="40953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8" name="ic436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7243420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所持品は品目リスト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御遺体と同じ番号で梱包</a:t>
            </a:r>
            <a:endParaRPr lang="en-US" sz="2000" dirty="0"/>
          </a:p>
        </p:txBody>
      </p:sp>
      <p:sp>
        <p:nvSpPr>
          <p:cNvPr id="30" name="card437"/>
          <p:cNvSpPr/>
          <p:nvPr/>
        </p:nvSpPr>
        <p:spPr>
          <a:xfrm>
            <a:off x="457200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438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2" name="ic438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識別票は2部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1部は御遺体に、1部は保管</a:t>
            </a:r>
            <a:endParaRPr lang="en-US" sz="2000" dirty="0"/>
          </a:p>
        </p:txBody>
      </p:sp>
      <p:sp>
        <p:nvSpPr>
          <p:cNvPr id="34" name="card439"/>
          <p:cNvSpPr/>
          <p:nvPr/>
        </p:nvSpPr>
        <p:spPr>
          <a:xfrm>
            <a:off x="6210148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440-circle"/>
          <p:cNvSpPr/>
          <p:nvPr/>
        </p:nvSpPr>
        <p:spPr>
          <a:xfrm>
            <a:off x="6374740" y="54098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36" name="ic440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31651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7243420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最終の引き渡し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誰に・いつ・承認者・行き先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真空密封型納体袋（提案）</a:t>
            </a:r>
            <a:endParaRPr lang="en-US" sz="3000" dirty="0"/>
          </a:p>
        </p:txBody>
      </p:sp>
      <p:sp>
        <p:nvSpPr>
          <p:cNvPr id="3" name="ic441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441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442"/>
          <p:cNvSpPr/>
          <p:nvPr/>
        </p:nvSpPr>
        <p:spPr>
          <a:xfrm>
            <a:off x="457200" y="128016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443-circle"/>
          <p:cNvSpPr/>
          <p:nvPr/>
        </p:nvSpPr>
        <p:spPr>
          <a:xfrm>
            <a:off x="621792" y="1417320"/>
            <a:ext cx="571500" cy="5715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443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522" y="1543050"/>
            <a:ext cx="320040" cy="32004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348740" y="135331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空気を抜いて密封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停電で冷やせない時の臭気・腐敗対策</a:t>
            </a:r>
            <a:endParaRPr lang="en-US" sz="2000" dirty="0"/>
          </a:p>
        </p:txBody>
      </p:sp>
      <p:sp>
        <p:nvSpPr>
          <p:cNvPr id="10" name="card444"/>
          <p:cNvSpPr/>
          <p:nvPr/>
        </p:nvSpPr>
        <p:spPr>
          <a:xfrm>
            <a:off x="6210148" y="128016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445-circle"/>
          <p:cNvSpPr/>
          <p:nvPr/>
        </p:nvSpPr>
        <p:spPr>
          <a:xfrm>
            <a:off x="6374740" y="1417320"/>
            <a:ext cx="571500" cy="57150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445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470" y="1543050"/>
            <a:ext cx="320040" cy="32004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101688" y="135331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素材と厚さ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PEVA・PVC、0.3〜0.5mm</a:t>
            </a:r>
            <a:endParaRPr lang="en-US" sz="2000" dirty="0"/>
          </a:p>
        </p:txBody>
      </p:sp>
      <p:sp>
        <p:nvSpPr>
          <p:cNvPr id="14" name="card446"/>
          <p:cNvSpPr/>
          <p:nvPr/>
        </p:nvSpPr>
        <p:spPr>
          <a:xfrm>
            <a:off x="457200" y="235458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447-circle"/>
          <p:cNvSpPr/>
          <p:nvPr/>
        </p:nvSpPr>
        <p:spPr>
          <a:xfrm>
            <a:off x="621792" y="2491740"/>
            <a:ext cx="571500" cy="571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447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522" y="2617470"/>
            <a:ext cx="320040" cy="32004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348740" y="242773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サイズ展開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乳幼児・成人・大柄な方用</a:t>
            </a:r>
            <a:endParaRPr lang="en-US" sz="2000" dirty="0"/>
          </a:p>
        </p:txBody>
      </p:sp>
      <p:sp>
        <p:nvSpPr>
          <p:cNvPr id="18" name="card448"/>
          <p:cNvSpPr/>
          <p:nvPr/>
        </p:nvSpPr>
        <p:spPr>
          <a:xfrm>
            <a:off x="6210148" y="235458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449-circle"/>
          <p:cNvSpPr/>
          <p:nvPr/>
        </p:nvSpPr>
        <p:spPr>
          <a:xfrm>
            <a:off x="6374740" y="2491740"/>
            <a:ext cx="571500" cy="57150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0" name="ic449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470" y="2617470"/>
            <a:ext cx="320040" cy="32004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7101688" y="242773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バルブは足元側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頭部を避け、尊厳を保つ</a:t>
            </a:r>
            <a:endParaRPr lang="en-US" sz="2000" dirty="0"/>
          </a:p>
        </p:txBody>
      </p:sp>
      <p:sp>
        <p:nvSpPr>
          <p:cNvPr id="22" name="card450"/>
          <p:cNvSpPr/>
          <p:nvPr/>
        </p:nvSpPr>
        <p:spPr>
          <a:xfrm>
            <a:off x="457200" y="342900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451-circle"/>
          <p:cNvSpPr/>
          <p:nvPr/>
        </p:nvSpPr>
        <p:spPr>
          <a:xfrm>
            <a:off x="621792" y="3566160"/>
            <a:ext cx="571500" cy="5715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4" name="ic451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522" y="3691890"/>
            <a:ext cx="320040" cy="32004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348740" y="350215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所持品ポーチ付き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本袋と分けて汚染を防ぐ</a:t>
            </a:r>
            <a:endParaRPr lang="en-US" sz="2000" dirty="0"/>
          </a:p>
        </p:txBody>
      </p:sp>
      <p:sp>
        <p:nvSpPr>
          <p:cNvPr id="26" name="card452"/>
          <p:cNvSpPr/>
          <p:nvPr/>
        </p:nvSpPr>
        <p:spPr>
          <a:xfrm>
            <a:off x="6210148" y="342900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453-circle"/>
          <p:cNvSpPr/>
          <p:nvPr/>
        </p:nvSpPr>
        <p:spPr>
          <a:xfrm>
            <a:off x="6374740" y="3566160"/>
            <a:ext cx="571500" cy="5715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8" name="ic453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0470" y="3691890"/>
            <a:ext cx="320040" cy="32004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7101688" y="350215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電動と手動ポンプ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停電時に備え両方を用意</a:t>
            </a:r>
            <a:endParaRPr lang="en-US" sz="2000" dirty="0"/>
          </a:p>
        </p:txBody>
      </p:sp>
      <p:sp>
        <p:nvSpPr>
          <p:cNvPr id="30" name="card454"/>
          <p:cNvSpPr/>
          <p:nvPr/>
        </p:nvSpPr>
        <p:spPr>
          <a:xfrm>
            <a:off x="457200" y="450342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455-circle"/>
          <p:cNvSpPr/>
          <p:nvPr/>
        </p:nvSpPr>
        <p:spPr>
          <a:xfrm>
            <a:off x="621792" y="4640580"/>
            <a:ext cx="571500" cy="5715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2" name="ic455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522" y="4766310"/>
            <a:ext cx="320040" cy="32004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348740" y="457657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吸引時の防護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体液の噴出に備えフェイスシールド</a:t>
            </a:r>
            <a:endParaRPr lang="en-US" sz="2000" dirty="0"/>
          </a:p>
        </p:txBody>
      </p:sp>
      <p:sp>
        <p:nvSpPr>
          <p:cNvPr id="34" name="card456"/>
          <p:cNvSpPr/>
          <p:nvPr/>
        </p:nvSpPr>
        <p:spPr>
          <a:xfrm>
            <a:off x="6210148" y="450342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457-circle"/>
          <p:cNvSpPr/>
          <p:nvPr/>
        </p:nvSpPr>
        <p:spPr>
          <a:xfrm>
            <a:off x="6374740" y="4640580"/>
            <a:ext cx="571500" cy="571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36" name="ic457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00470" y="4766310"/>
            <a:ext cx="320040" cy="32004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7101688" y="457657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低速で吸引開始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延長チューブで作業員を離す</a:t>
            </a:r>
            <a:endParaRPr lang="en-US" sz="2000" dirty="0"/>
          </a:p>
        </p:txBody>
      </p:sp>
      <p:sp>
        <p:nvSpPr>
          <p:cNvPr id="38" name="card458"/>
          <p:cNvSpPr/>
          <p:nvPr/>
        </p:nvSpPr>
        <p:spPr>
          <a:xfrm>
            <a:off x="457200" y="5486400"/>
            <a:ext cx="11277295" cy="822960"/>
          </a:xfrm>
          <a:prstGeom prst="roundRect">
            <a:avLst>
              <a:gd name="adj" fmla="val 11111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39" name="Text 27"/>
          <p:cNvSpPr txBox="1"/>
          <p:nvPr/>
        </p:nvSpPr>
        <p:spPr>
          <a:xfrm>
            <a:off x="640080" y="548640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現場導入の前に、強度・密封性と安全性の試験が必要です。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身体の一部（部分遺体）の扱い</a:t>
            </a:r>
            <a:endParaRPr lang="en-US" sz="3000" dirty="0"/>
          </a:p>
        </p:txBody>
      </p:sp>
      <p:sp>
        <p:nvSpPr>
          <p:cNvPr id="3" name="ic459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459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460"/>
          <p:cNvSpPr/>
          <p:nvPr/>
        </p:nvSpPr>
        <p:spPr>
          <a:xfrm>
            <a:off x="457200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461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7" name="ic461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一部位に一番号・一袋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発見ごとに独立した番号</a:t>
            </a:r>
            <a:endParaRPr lang="en-US" sz="2000" dirty="0"/>
          </a:p>
        </p:txBody>
      </p:sp>
      <p:sp>
        <p:nvSpPr>
          <p:cNvPr id="9" name="card462"/>
          <p:cNvSpPr/>
          <p:nvPr/>
        </p:nvSpPr>
        <p:spPr>
          <a:xfrm>
            <a:off x="6210148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463-circle"/>
          <p:cNvSpPr/>
          <p:nvPr/>
        </p:nvSpPr>
        <p:spPr>
          <a:xfrm>
            <a:off x="6374740" y="16855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c463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84245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243420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現場で照合しない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同一人物と決めつけない</a:t>
            </a:r>
            <a:endParaRPr lang="en-US" sz="2000" dirty="0"/>
          </a:p>
        </p:txBody>
      </p:sp>
      <p:sp>
        <p:nvSpPr>
          <p:cNvPr id="13" name="card464"/>
          <p:cNvSpPr/>
          <p:nvPr/>
        </p:nvSpPr>
        <p:spPr>
          <a:xfrm>
            <a:off x="457200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465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5" name="ic465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発見場所・日時を記録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写真と位置を台帳に残す</a:t>
            </a:r>
            <a:endParaRPr lang="en-US" sz="2000" dirty="0"/>
          </a:p>
        </p:txBody>
      </p:sp>
      <p:sp>
        <p:nvSpPr>
          <p:cNvPr id="17" name="card466"/>
          <p:cNvSpPr/>
          <p:nvPr/>
        </p:nvSpPr>
        <p:spPr>
          <a:xfrm>
            <a:off x="6210148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467-circle"/>
          <p:cNvSpPr/>
          <p:nvPr/>
        </p:nvSpPr>
        <p:spPr>
          <a:xfrm>
            <a:off x="6374740" y="343814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9" name="ic467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359505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7243420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身元確認は専門家が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DNA等は警察・医師が実施</a:t>
            </a:r>
            <a:endParaRPr lang="en-US" sz="2000" dirty="0"/>
          </a:p>
        </p:txBody>
      </p:sp>
      <p:sp>
        <p:nvSpPr>
          <p:cNvPr id="21" name="card468"/>
          <p:cNvSpPr/>
          <p:nvPr/>
        </p:nvSpPr>
        <p:spPr>
          <a:xfrm>
            <a:off x="457200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469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3" name="ic469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48585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ご家族へは慎重に説明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後から別の部位が見つかることも</a:t>
            </a:r>
            <a:endParaRPr lang="en-US" sz="2000" dirty="0"/>
          </a:p>
        </p:txBody>
      </p:sp>
      <p:sp>
        <p:nvSpPr>
          <p:cNvPr id="25" name="card470"/>
          <p:cNvSpPr/>
          <p:nvPr/>
        </p:nvSpPr>
        <p:spPr>
          <a:xfrm>
            <a:off x="6210148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6" name="Text 18"/>
          <p:cNvSpPr txBox="1"/>
          <p:nvPr/>
        </p:nvSpPr>
        <p:spPr>
          <a:xfrm>
            <a:off x="6438748" y="4876800"/>
            <a:ext cx="5067148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身体の一部も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一人の方として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同じ尊厳で扱う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装着物・所持品の扱い</a:t>
            </a:r>
            <a:endParaRPr lang="en-US" sz="3000" dirty="0"/>
          </a:p>
        </p:txBody>
      </p:sp>
      <p:sp>
        <p:nvSpPr>
          <p:cNvPr id="3" name="ic471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471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472"/>
          <p:cNvSpPr/>
          <p:nvPr/>
        </p:nvSpPr>
        <p:spPr>
          <a:xfrm>
            <a:off x="457200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473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473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装着物は外さない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衣服・指輪・時計・眼鏡はそのまま</a:t>
            </a:r>
            <a:endParaRPr lang="en-US" sz="2000" dirty="0"/>
          </a:p>
        </p:txBody>
      </p:sp>
      <p:sp>
        <p:nvSpPr>
          <p:cNvPr id="9" name="card474"/>
          <p:cNvSpPr/>
          <p:nvPr/>
        </p:nvSpPr>
        <p:spPr>
          <a:xfrm>
            <a:off x="6210148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475-circle"/>
          <p:cNvSpPr/>
          <p:nvPr/>
        </p:nvSpPr>
        <p:spPr>
          <a:xfrm>
            <a:off x="6374740" y="16855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ic475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84245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243420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写真で記録する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全体と模様・刻印など</a:t>
            </a:r>
            <a:endParaRPr lang="en-US" sz="2000" dirty="0"/>
          </a:p>
        </p:txBody>
      </p:sp>
      <p:sp>
        <p:nvSpPr>
          <p:cNvPr id="13" name="card476"/>
          <p:cNvSpPr/>
          <p:nvPr/>
        </p:nvSpPr>
        <p:spPr>
          <a:xfrm>
            <a:off x="457200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477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5" name="ic477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所持品は同じ番号の袋へ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取り外しは警察の指示で</a:t>
            </a:r>
            <a:endParaRPr lang="en-US" sz="2000" dirty="0"/>
          </a:p>
        </p:txBody>
      </p:sp>
      <p:sp>
        <p:nvSpPr>
          <p:cNvPr id="17" name="card478"/>
          <p:cNvSpPr/>
          <p:nvPr/>
        </p:nvSpPr>
        <p:spPr>
          <a:xfrm>
            <a:off x="6210148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479-circle"/>
          <p:cNvSpPr/>
          <p:nvPr/>
        </p:nvSpPr>
        <p:spPr>
          <a:xfrm>
            <a:off x="6374740" y="34381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9" name="ic479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359505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7243420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貴重品は2人で確認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現金・通帳等は立会いで記録</a:t>
            </a:r>
            <a:endParaRPr lang="en-US" sz="2000" dirty="0"/>
          </a:p>
        </p:txBody>
      </p:sp>
      <p:sp>
        <p:nvSpPr>
          <p:cNvPr id="21" name="card480"/>
          <p:cNvSpPr/>
          <p:nvPr/>
        </p:nvSpPr>
        <p:spPr>
          <a:xfrm>
            <a:off x="457200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481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3" name="ic481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48585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返還時は受領書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ご家族へ確実に引き渡す</a:t>
            </a:r>
            <a:endParaRPr lang="en-US" sz="2000" dirty="0"/>
          </a:p>
        </p:txBody>
      </p:sp>
      <p:sp>
        <p:nvSpPr>
          <p:cNvPr id="25" name="card482"/>
          <p:cNvSpPr/>
          <p:nvPr/>
        </p:nvSpPr>
        <p:spPr>
          <a:xfrm>
            <a:off x="6210148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6" name="Text 18"/>
          <p:cNvSpPr txBox="1"/>
          <p:nvPr/>
        </p:nvSpPr>
        <p:spPr>
          <a:xfrm>
            <a:off x="6438748" y="4876800"/>
            <a:ext cx="5067148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衣服・装身具・所持品は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身元確認の大切な手がかり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タグ付けのルール</a:t>
            </a:r>
            <a:endParaRPr lang="en-US" sz="3000" dirty="0"/>
          </a:p>
        </p:txBody>
      </p:sp>
      <p:sp>
        <p:nvSpPr>
          <p:cNvPr id="3" name="ic483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483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234440"/>
            <a:ext cx="112772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一つの番号を、最初から最後まで。取り違えを防ぐ要です。</a:t>
            </a:r>
            <a:endParaRPr lang="en-US" sz="2000" dirty="0"/>
          </a:p>
        </p:txBody>
      </p:sp>
      <p:sp>
        <p:nvSpPr>
          <p:cNvPr id="6" name="card484"/>
          <p:cNvSpPr/>
          <p:nvPr/>
        </p:nvSpPr>
        <p:spPr>
          <a:xfrm>
            <a:off x="457200" y="1920240"/>
            <a:ext cx="3017520" cy="1965960"/>
          </a:xfrm>
          <a:prstGeom prst="roundRect">
            <a:avLst>
              <a:gd name="adj" fmla="val 465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485-circle"/>
          <p:cNvSpPr/>
          <p:nvPr/>
        </p:nvSpPr>
        <p:spPr>
          <a:xfrm>
            <a:off x="640080" y="2103120"/>
            <a:ext cx="640080" cy="6400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8" name="ic485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898" y="2243938"/>
            <a:ext cx="358445" cy="358445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640080" y="2834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①身体</a:t>
            </a:r>
            <a:endParaRPr lang="en-US" sz="2200" dirty="0"/>
          </a:p>
        </p:txBody>
      </p:sp>
      <p:sp>
        <p:nvSpPr>
          <p:cNvPr id="10" name="Text 6"/>
          <p:cNvSpPr txBox="1"/>
          <p:nvPr/>
        </p:nvSpPr>
        <p:spPr>
          <a:xfrm>
            <a:off x="640080" y="32918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手首か足首</a:t>
            </a:r>
            <a:endParaRPr lang="en-US" sz="2000" dirty="0"/>
          </a:p>
        </p:txBody>
      </p:sp>
      <p:sp>
        <p:nvSpPr>
          <p:cNvPr id="11" name="card486"/>
          <p:cNvSpPr/>
          <p:nvPr/>
        </p:nvSpPr>
        <p:spPr>
          <a:xfrm>
            <a:off x="3703320" y="1920240"/>
            <a:ext cx="3017520" cy="1965960"/>
          </a:xfrm>
          <a:prstGeom prst="roundRect">
            <a:avLst>
              <a:gd name="adj" fmla="val 465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ic487-circle"/>
          <p:cNvSpPr/>
          <p:nvPr/>
        </p:nvSpPr>
        <p:spPr>
          <a:xfrm>
            <a:off x="3886200" y="2103120"/>
            <a:ext cx="640080" cy="6400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3" name="ic487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018" y="2243938"/>
            <a:ext cx="358445" cy="358445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3886200" y="2834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②納体袋</a:t>
            </a:r>
            <a:endParaRPr lang="en-US" sz="2200" dirty="0"/>
          </a:p>
        </p:txBody>
      </p:sp>
      <p:sp>
        <p:nvSpPr>
          <p:cNvPr id="15" name="Text 10"/>
          <p:cNvSpPr txBox="1"/>
          <p:nvPr/>
        </p:nvSpPr>
        <p:spPr>
          <a:xfrm>
            <a:off x="3886200" y="32918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外側の頭側</a:t>
            </a:r>
            <a:endParaRPr lang="en-US" sz="2000" dirty="0"/>
          </a:p>
        </p:txBody>
      </p:sp>
      <p:sp>
        <p:nvSpPr>
          <p:cNvPr id="16" name="card488"/>
          <p:cNvSpPr/>
          <p:nvPr/>
        </p:nvSpPr>
        <p:spPr>
          <a:xfrm>
            <a:off x="457200" y="4114800"/>
            <a:ext cx="3017520" cy="1965960"/>
          </a:xfrm>
          <a:prstGeom prst="roundRect">
            <a:avLst>
              <a:gd name="adj" fmla="val 465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ic489-circle"/>
          <p:cNvSpPr/>
          <p:nvPr/>
        </p:nvSpPr>
        <p:spPr>
          <a:xfrm>
            <a:off x="640080" y="4297680"/>
            <a:ext cx="640080" cy="6400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8" name="ic489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898" y="4438498"/>
            <a:ext cx="358445" cy="358445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640080" y="50292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③棺</a:t>
            </a:r>
            <a:endParaRPr lang="en-US" sz="2200" dirty="0"/>
          </a:p>
        </p:txBody>
      </p:sp>
      <p:sp>
        <p:nvSpPr>
          <p:cNvPr id="20" name="Text 14"/>
          <p:cNvSpPr txBox="1"/>
          <p:nvPr/>
        </p:nvSpPr>
        <p:spPr>
          <a:xfrm>
            <a:off x="640080" y="54864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頭側と側面</a:t>
            </a:r>
            <a:endParaRPr lang="en-US" sz="2000" dirty="0"/>
          </a:p>
        </p:txBody>
      </p:sp>
      <p:sp>
        <p:nvSpPr>
          <p:cNvPr id="21" name="card490"/>
          <p:cNvSpPr/>
          <p:nvPr/>
        </p:nvSpPr>
        <p:spPr>
          <a:xfrm>
            <a:off x="3703320" y="4114800"/>
            <a:ext cx="3017520" cy="1965960"/>
          </a:xfrm>
          <a:prstGeom prst="roundRect">
            <a:avLst>
              <a:gd name="adj" fmla="val 465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491-circle"/>
          <p:cNvSpPr/>
          <p:nvPr/>
        </p:nvSpPr>
        <p:spPr>
          <a:xfrm>
            <a:off x="3886200" y="4297680"/>
            <a:ext cx="640080" cy="6400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3" name="ic491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7018" y="4438498"/>
            <a:ext cx="358445" cy="358445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3886200" y="50292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④所持品袋</a:t>
            </a:r>
            <a:endParaRPr lang="en-US" sz="2200" dirty="0"/>
          </a:p>
        </p:txBody>
      </p:sp>
      <p:sp>
        <p:nvSpPr>
          <p:cNvPr id="25" name="Text 18"/>
          <p:cNvSpPr txBox="1"/>
          <p:nvPr/>
        </p:nvSpPr>
        <p:spPr>
          <a:xfrm>
            <a:off x="3886200" y="54864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同じ番号</a:t>
            </a:r>
            <a:endParaRPr lang="en-US" sz="2000" dirty="0"/>
          </a:p>
        </p:txBody>
      </p:sp>
      <p:sp>
        <p:nvSpPr>
          <p:cNvPr id="26" name="card492"/>
          <p:cNvSpPr/>
          <p:nvPr/>
        </p:nvSpPr>
        <p:spPr>
          <a:xfrm>
            <a:off x="6949440" y="1920240"/>
            <a:ext cx="4785055" cy="4160520"/>
          </a:xfrm>
          <a:prstGeom prst="roundRect">
            <a:avLst>
              <a:gd name="adj" fmla="val 2198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27" name="Text 20"/>
          <p:cNvSpPr txBox="1"/>
          <p:nvPr/>
        </p:nvSpPr>
        <p:spPr>
          <a:xfrm>
            <a:off x="7132320" y="2103120"/>
            <a:ext cx="4465015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2200" b="1" dirty="0">
                <a:solidFill>
                  <a:schemeClr val="accent3"/>
                </a:solidFill>
              </a:rPr>
              <a:t>守ること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防水用紙と油性ペン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結束バンド等で固定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付け替え・再利用しない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b="1" dirty="0">
                <a:solidFill>
                  <a:schemeClr val="tx1"/>
                </a:solidFill>
              </a:rPr>
              <a:t>台帳・写真と必ず連動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タグ（遺体番号札）の様式例</a:t>
            </a:r>
            <a:endParaRPr lang="en-US" sz="3000" dirty="0"/>
          </a:p>
        </p:txBody>
      </p:sp>
      <p:sp>
        <p:nvSpPr>
          <p:cNvPr id="3" name="ic493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493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tag-outline"/>
          <p:cNvSpPr/>
          <p:nvPr/>
        </p:nvSpPr>
        <p:spPr>
          <a:xfrm>
            <a:off x="457200" y="1280160"/>
            <a:ext cx="6766560" cy="5120640"/>
          </a:xfrm>
          <a:prstGeom prst="roundRect">
            <a:avLst>
              <a:gd name="adj" fmla="val 3571"/>
            </a:avLst>
          </a:prstGeom>
          <a:solidFill>
            <a:srgbClr val="FFFFFF"/>
          </a:solidFill>
          <a:ln w="50800">
            <a:solidFill>
              <a:schemeClr val="accent2"/>
            </a:solidFill>
            <a:prstDash val="solid"/>
          </a:ln>
          <a:effectLst>
            <a:outerShdw sx="100000" sy="100000" kx="0" ky="0" algn="bl" rotWithShape="0" blurRad="76200" dist="38100" dir="2700000">
              <a:srgbClr val="999999">
                <a:alpha val="35000"/>
              </a:srgbClr>
            </a:outerShdw>
          </a:effectLst>
        </p:spPr>
      </p:sp>
      <p:sp>
        <p:nvSpPr>
          <p:cNvPr id="6" name="tag-hole"/>
          <p:cNvSpPr/>
          <p:nvPr/>
        </p:nvSpPr>
        <p:spPr>
          <a:xfrm>
            <a:off x="640080" y="1463040"/>
            <a:ext cx="365760" cy="365760"/>
          </a:xfrm>
          <a:prstGeom prst="ellipse">
            <a:avLst/>
          </a:prstGeom>
          <a:solidFill>
            <a:srgbClr val="FFFFFF"/>
          </a:solidFill>
          <a:ln w="38100">
            <a:solidFill>
              <a:schemeClr val="accent2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457200" y="1371600"/>
            <a:ext cx="6766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遺体番号札</a:t>
            </a:r>
            <a:endParaRPr lang="en-US" sz="2400" dirty="0"/>
          </a:p>
        </p:txBody>
      </p:sp>
      <p:graphicFrame>
        <p:nvGraphicFramePr>
          <p:cNvPr id="37" name="tag-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64008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4023360"/>
              </a:tblGrid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</a:rPr>
                        <a:t>遺体番号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○○市-A-0001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</a:rPr>
                        <a:t>区分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全身・身体の一部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</a:rPr>
                        <a:t>発見日時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　月　日　時　分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</a:rPr>
                        <a:t>発見場所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</a:rPr>
                        <a:t>性別・年齢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</a:rPr>
                        <a:t>男・女・不明／　歳位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</a:rPr>
                        <a:t>着衣・特徴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</a:rPr>
                        <a:t>所持品袋番号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</a:rPr>
                        <a:t>氏名（判明時）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chemeClr val="tx2"/>
                          </a:solidFill>
                        </a:rPr>
                        <a:t>記入者</a:t>
                      </a: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2000" dirty="0"/>
                    </a:p>
                  </a:txBody>
                  <a:tcPr marL="73152" marR="73152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card494"/>
          <p:cNvSpPr/>
          <p:nvPr/>
        </p:nvSpPr>
        <p:spPr>
          <a:xfrm>
            <a:off x="7498080" y="1280160"/>
            <a:ext cx="4236415" cy="1554480"/>
          </a:xfrm>
          <a:prstGeom prst="roundRect">
            <a:avLst>
              <a:gd name="adj" fmla="val 588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7680960" y="1371600"/>
            <a:ext cx="387065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2枚以上作成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身体用と袋用</a:t>
            </a:r>
            <a:endParaRPr lang="en-US" sz="2000" dirty="0"/>
          </a:p>
        </p:txBody>
      </p:sp>
      <p:sp>
        <p:nvSpPr>
          <p:cNvPr id="11" name="card495"/>
          <p:cNvSpPr/>
          <p:nvPr/>
        </p:nvSpPr>
        <p:spPr>
          <a:xfrm>
            <a:off x="7498080" y="3063240"/>
            <a:ext cx="4236415" cy="1554480"/>
          </a:xfrm>
          <a:prstGeom prst="roundRect">
            <a:avLst>
              <a:gd name="adj" fmla="val 588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7680960" y="3154680"/>
            <a:ext cx="387065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防水にする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ラミネート袋に入れる</a:t>
            </a:r>
            <a:endParaRPr lang="en-US" sz="2000" dirty="0"/>
          </a:p>
        </p:txBody>
      </p:sp>
      <p:sp>
        <p:nvSpPr>
          <p:cNvPr id="13" name="card496"/>
          <p:cNvSpPr/>
          <p:nvPr/>
        </p:nvSpPr>
        <p:spPr>
          <a:xfrm>
            <a:off x="7498080" y="4846320"/>
            <a:ext cx="4236415" cy="1554480"/>
          </a:xfrm>
          <a:prstGeom prst="roundRect">
            <a:avLst>
              <a:gd name="adj" fmla="val 5882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7680960" y="4937760"/>
            <a:ext cx="387065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番号の付け方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市町村・場所・連番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検視・検案の流れ（図解）</a:t>
            </a:r>
            <a:endParaRPr lang="en-US" sz="3000" dirty="0"/>
          </a:p>
        </p:txBody>
      </p:sp>
      <p:sp>
        <p:nvSpPr>
          <p:cNvPr id="3" name="ic497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497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498"/>
          <p:cNvSpPr/>
          <p:nvPr/>
        </p:nvSpPr>
        <p:spPr>
          <a:xfrm>
            <a:off x="457200" y="1280160"/>
            <a:ext cx="2510714" cy="237744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chip499"/>
          <p:cNvSpPr/>
          <p:nvPr/>
        </p:nvSpPr>
        <p:spPr>
          <a:xfrm>
            <a:off x="594360" y="1371600"/>
            <a:ext cx="2236394" cy="402336"/>
          </a:xfrm>
          <a:prstGeom prst="roundRect">
            <a:avLst>
              <a:gd name="adj" fmla="val 2272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94360" y="1371600"/>
            <a:ext cx="223639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自治体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594360" y="1828800"/>
            <a:ext cx="2236394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1．搬入・受付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番号照合・記録</a:t>
            </a:r>
            <a:endParaRPr lang="en-US" sz="2000" dirty="0"/>
          </a:p>
        </p:txBody>
      </p:sp>
      <p:sp>
        <p:nvSpPr>
          <p:cNvPr id="9" name="farr500"/>
          <p:cNvSpPr/>
          <p:nvPr/>
        </p:nvSpPr>
        <p:spPr>
          <a:xfrm>
            <a:off x="3013634" y="2267712"/>
            <a:ext cx="320040" cy="402336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card501"/>
          <p:cNvSpPr/>
          <p:nvPr/>
        </p:nvSpPr>
        <p:spPr>
          <a:xfrm>
            <a:off x="3379394" y="1280160"/>
            <a:ext cx="2510714" cy="237744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chip502"/>
          <p:cNvSpPr/>
          <p:nvPr/>
        </p:nvSpPr>
        <p:spPr>
          <a:xfrm>
            <a:off x="3516554" y="1371600"/>
            <a:ext cx="2236394" cy="402336"/>
          </a:xfrm>
          <a:prstGeom prst="roundRect">
            <a:avLst>
              <a:gd name="adj" fmla="val 22727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3516554" y="1371600"/>
            <a:ext cx="223639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警察</a:t>
            </a:r>
            <a:endParaRPr lang="en-US" sz="2000" dirty="0"/>
          </a:p>
        </p:txBody>
      </p:sp>
      <p:sp>
        <p:nvSpPr>
          <p:cNvPr id="13" name="Text 10"/>
          <p:cNvSpPr txBox="1"/>
          <p:nvPr/>
        </p:nvSpPr>
        <p:spPr>
          <a:xfrm>
            <a:off x="3516554" y="1828800"/>
            <a:ext cx="2236394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2．写真撮影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顔・全身・着衣</a:t>
            </a:r>
            <a:endParaRPr lang="en-US" sz="2000" dirty="0"/>
          </a:p>
        </p:txBody>
      </p:sp>
      <p:sp>
        <p:nvSpPr>
          <p:cNvPr id="14" name="farr503"/>
          <p:cNvSpPr/>
          <p:nvPr/>
        </p:nvSpPr>
        <p:spPr>
          <a:xfrm>
            <a:off x="5935828" y="2267712"/>
            <a:ext cx="320040" cy="402336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5" name="card504"/>
          <p:cNvSpPr/>
          <p:nvPr/>
        </p:nvSpPr>
        <p:spPr>
          <a:xfrm>
            <a:off x="6301588" y="1280160"/>
            <a:ext cx="2510714" cy="237744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chip505"/>
          <p:cNvSpPr/>
          <p:nvPr/>
        </p:nvSpPr>
        <p:spPr>
          <a:xfrm>
            <a:off x="6438748" y="1371600"/>
            <a:ext cx="2236394" cy="402336"/>
          </a:xfrm>
          <a:prstGeom prst="roundRect">
            <a:avLst>
              <a:gd name="adj" fmla="val 22727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6438748" y="1371600"/>
            <a:ext cx="223639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警察</a:t>
            </a:r>
            <a:endParaRPr lang="en-US" sz="2000" dirty="0"/>
          </a:p>
        </p:txBody>
      </p:sp>
      <p:sp>
        <p:nvSpPr>
          <p:cNvPr id="18" name="Text 15"/>
          <p:cNvSpPr txBox="1"/>
          <p:nvPr/>
        </p:nvSpPr>
        <p:spPr>
          <a:xfrm>
            <a:off x="6438748" y="1828800"/>
            <a:ext cx="2236394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3．検視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着衣・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所持品・外表</a:t>
            </a:r>
            <a:endParaRPr lang="en-US" sz="2000" dirty="0"/>
          </a:p>
        </p:txBody>
      </p:sp>
      <p:sp>
        <p:nvSpPr>
          <p:cNvPr id="19" name="farr506"/>
          <p:cNvSpPr/>
          <p:nvPr/>
        </p:nvSpPr>
        <p:spPr>
          <a:xfrm>
            <a:off x="8858021" y="2267712"/>
            <a:ext cx="320040" cy="402336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0" name="card507"/>
          <p:cNvSpPr/>
          <p:nvPr/>
        </p:nvSpPr>
        <p:spPr>
          <a:xfrm>
            <a:off x="9223781" y="1280160"/>
            <a:ext cx="2510714" cy="237744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1" name="chip508"/>
          <p:cNvSpPr/>
          <p:nvPr/>
        </p:nvSpPr>
        <p:spPr>
          <a:xfrm>
            <a:off x="9360941" y="1371600"/>
            <a:ext cx="2236394" cy="402336"/>
          </a:xfrm>
          <a:prstGeom prst="roundRect">
            <a:avLst>
              <a:gd name="adj" fmla="val 22727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9360941" y="1371600"/>
            <a:ext cx="223639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医師</a:t>
            </a:r>
            <a:endParaRPr lang="en-US" sz="2000" dirty="0"/>
          </a:p>
        </p:txBody>
      </p:sp>
      <p:sp>
        <p:nvSpPr>
          <p:cNvPr id="23" name="Text 20"/>
          <p:cNvSpPr txBox="1"/>
          <p:nvPr/>
        </p:nvSpPr>
        <p:spPr>
          <a:xfrm>
            <a:off x="9360941" y="1828800"/>
            <a:ext cx="2236394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4．検案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死因・推定時刻・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検案書</a:t>
            </a:r>
            <a:endParaRPr lang="en-US" sz="2000" dirty="0"/>
          </a:p>
        </p:txBody>
      </p:sp>
      <p:sp>
        <p:nvSpPr>
          <p:cNvPr id="24" name="farr509"/>
          <p:cNvSpPr/>
          <p:nvPr/>
        </p:nvSpPr>
        <p:spPr>
          <a:xfrm>
            <a:off x="10277970" y="3703320"/>
            <a:ext cx="402336" cy="182880"/>
          </a:xfrm>
          <a:prstGeom prst="down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5" name="card510"/>
          <p:cNvSpPr/>
          <p:nvPr/>
        </p:nvSpPr>
        <p:spPr>
          <a:xfrm>
            <a:off x="9223781" y="3931920"/>
            <a:ext cx="2510714" cy="237744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chip511"/>
          <p:cNvSpPr/>
          <p:nvPr/>
        </p:nvSpPr>
        <p:spPr>
          <a:xfrm>
            <a:off x="9360941" y="4023360"/>
            <a:ext cx="2236394" cy="402336"/>
          </a:xfrm>
          <a:prstGeom prst="roundRect">
            <a:avLst>
              <a:gd name="adj" fmla="val 2272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9360941" y="4023360"/>
            <a:ext cx="223639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警察・歯科</a:t>
            </a:r>
            <a:endParaRPr lang="en-US" sz="2000" dirty="0"/>
          </a:p>
        </p:txBody>
      </p:sp>
      <p:sp>
        <p:nvSpPr>
          <p:cNvPr id="28" name="Text 25"/>
          <p:cNvSpPr txBox="1"/>
          <p:nvPr/>
        </p:nvSpPr>
        <p:spPr>
          <a:xfrm>
            <a:off x="9360941" y="4480560"/>
            <a:ext cx="2236394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5．身元確認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歯科・指紋・DNA</a:t>
            </a:r>
            <a:endParaRPr lang="en-US" sz="2000" dirty="0"/>
          </a:p>
        </p:txBody>
      </p:sp>
      <p:sp>
        <p:nvSpPr>
          <p:cNvPr id="29" name="farr512"/>
          <p:cNvSpPr/>
          <p:nvPr/>
        </p:nvSpPr>
        <p:spPr>
          <a:xfrm>
            <a:off x="8858021" y="4919472"/>
            <a:ext cx="320040" cy="402336"/>
          </a:xfrm>
          <a:prstGeom prst="lef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0" name="card513"/>
          <p:cNvSpPr/>
          <p:nvPr/>
        </p:nvSpPr>
        <p:spPr>
          <a:xfrm>
            <a:off x="6301588" y="3931920"/>
            <a:ext cx="2510714" cy="237744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chip514"/>
          <p:cNvSpPr/>
          <p:nvPr/>
        </p:nvSpPr>
        <p:spPr>
          <a:xfrm>
            <a:off x="6438748" y="4023360"/>
            <a:ext cx="2236394" cy="402336"/>
          </a:xfrm>
          <a:prstGeom prst="roundRect">
            <a:avLst>
              <a:gd name="adj" fmla="val 2272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6438748" y="4023360"/>
            <a:ext cx="223639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自治体</a:t>
            </a:r>
            <a:endParaRPr lang="en-US" sz="2000" dirty="0"/>
          </a:p>
        </p:txBody>
      </p:sp>
      <p:sp>
        <p:nvSpPr>
          <p:cNvPr id="33" name="Text 30"/>
          <p:cNvSpPr txBox="1"/>
          <p:nvPr/>
        </p:nvSpPr>
        <p:spPr>
          <a:xfrm>
            <a:off x="6438748" y="4480560"/>
            <a:ext cx="2236394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6．安置・対面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番号順に安置・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遺族対面</a:t>
            </a:r>
            <a:endParaRPr lang="en-US" sz="2000" dirty="0"/>
          </a:p>
        </p:txBody>
      </p:sp>
      <p:sp>
        <p:nvSpPr>
          <p:cNvPr id="34" name="farr515"/>
          <p:cNvSpPr/>
          <p:nvPr/>
        </p:nvSpPr>
        <p:spPr>
          <a:xfrm>
            <a:off x="5935828" y="4919472"/>
            <a:ext cx="320040" cy="402336"/>
          </a:xfrm>
          <a:prstGeom prst="lef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5" name="card516"/>
          <p:cNvSpPr/>
          <p:nvPr/>
        </p:nvSpPr>
        <p:spPr>
          <a:xfrm>
            <a:off x="3379394" y="3931920"/>
            <a:ext cx="2510714" cy="2377440"/>
          </a:xfrm>
          <a:prstGeom prst="roundRect">
            <a:avLst>
              <a:gd name="adj" fmla="val 384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6" name="chip517"/>
          <p:cNvSpPr/>
          <p:nvPr/>
        </p:nvSpPr>
        <p:spPr>
          <a:xfrm>
            <a:off x="3516554" y="4023360"/>
            <a:ext cx="2236394" cy="402336"/>
          </a:xfrm>
          <a:prstGeom prst="roundRect">
            <a:avLst>
              <a:gd name="adj" fmla="val 2272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7" name="Text 34"/>
          <p:cNvSpPr txBox="1"/>
          <p:nvPr/>
        </p:nvSpPr>
        <p:spPr>
          <a:xfrm>
            <a:off x="3516554" y="4023360"/>
            <a:ext cx="2236394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警察・自治体</a:t>
            </a:r>
            <a:endParaRPr lang="en-US" sz="2000" dirty="0"/>
          </a:p>
        </p:txBody>
      </p:sp>
      <p:sp>
        <p:nvSpPr>
          <p:cNvPr id="38" name="Text 35"/>
          <p:cNvSpPr txBox="1"/>
          <p:nvPr/>
        </p:nvSpPr>
        <p:spPr>
          <a:xfrm>
            <a:off x="3516554" y="4480560"/>
            <a:ext cx="2236394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7．引き渡し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書類・遺品を確認</a:t>
            </a:r>
            <a:endParaRPr lang="en-US" sz="2000" dirty="0"/>
          </a:p>
        </p:txBody>
      </p:sp>
      <p:sp>
        <p:nvSpPr>
          <p:cNvPr id="39" name="card518"/>
          <p:cNvSpPr/>
          <p:nvPr/>
        </p:nvSpPr>
        <p:spPr>
          <a:xfrm>
            <a:off x="457200" y="3931920"/>
            <a:ext cx="2510714" cy="2377440"/>
          </a:xfrm>
          <a:prstGeom prst="roundRect">
            <a:avLst>
              <a:gd name="adj" fmla="val 3846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40" name="Text 37"/>
          <p:cNvSpPr txBox="1"/>
          <p:nvPr/>
        </p:nvSpPr>
        <p:spPr>
          <a:xfrm>
            <a:off x="640080" y="3931920"/>
            <a:ext cx="2144954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検視は警察、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検案は医師。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自治体は受付・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記録・安置を担う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検視場の動線（図解）</a:t>
            </a:r>
            <a:endParaRPr lang="en-US" sz="3000" dirty="0"/>
          </a:p>
        </p:txBody>
      </p:sp>
      <p:sp>
        <p:nvSpPr>
          <p:cNvPr id="3" name="ic519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519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23444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御遺体の動線（一方通行）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306324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4"/>
                </a:solidFill>
              </a:rPr>
              <a:t>ご家族の動線</a:t>
            </a:r>
            <a:endParaRPr lang="en-US" sz="2000" dirty="0"/>
          </a:p>
        </p:txBody>
      </p:sp>
      <p:sp>
        <p:nvSpPr>
          <p:cNvPr id="7" name="lbox520"/>
          <p:cNvSpPr/>
          <p:nvPr/>
        </p:nvSpPr>
        <p:spPr>
          <a:xfrm>
            <a:off x="457200" y="1737360"/>
            <a:ext cx="1650949" cy="1234440"/>
          </a:xfrm>
          <a:prstGeom prst="roundRect">
            <a:avLst>
              <a:gd name="adj" fmla="val 5926"/>
            </a:avLst>
          </a:prstGeom>
          <a:solidFill>
            <a:schemeClr val="accent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475488" y="1737360"/>
            <a:ext cx="1614373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搬入口</a:t>
            </a:r>
            <a:endParaRPr lang="en-US" sz="2000" dirty="0"/>
          </a:p>
        </p:txBody>
      </p:sp>
      <p:sp>
        <p:nvSpPr>
          <p:cNvPr id="9" name="lbox521"/>
          <p:cNvSpPr/>
          <p:nvPr/>
        </p:nvSpPr>
        <p:spPr>
          <a:xfrm>
            <a:off x="457200" y="3520440"/>
            <a:ext cx="1650949" cy="1234440"/>
          </a:xfrm>
          <a:prstGeom prst="roundRect">
            <a:avLst>
              <a:gd name="adj" fmla="val 5926"/>
            </a:avLst>
          </a:prstGeom>
          <a:solidFill>
            <a:srgbClr val="E3EAF1"/>
          </a:solidFill>
          <a:ln w="25400">
            <a:solidFill>
              <a:schemeClr val="accent4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475488" y="3520440"/>
            <a:ext cx="1614373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ご家族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入口</a:t>
            </a:r>
            <a:endParaRPr lang="en-US" sz="2000" dirty="0"/>
          </a:p>
        </p:txBody>
      </p:sp>
      <p:sp>
        <p:nvSpPr>
          <p:cNvPr id="11" name="larr522"/>
          <p:cNvSpPr/>
          <p:nvPr/>
        </p:nvSpPr>
        <p:spPr>
          <a:xfrm>
            <a:off x="2135581" y="2217420"/>
            <a:ext cx="219456" cy="274320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2" name="larr523"/>
          <p:cNvSpPr/>
          <p:nvPr/>
        </p:nvSpPr>
        <p:spPr>
          <a:xfrm>
            <a:off x="2135581" y="4000500"/>
            <a:ext cx="219456" cy="274320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lbox524"/>
          <p:cNvSpPr/>
          <p:nvPr/>
        </p:nvSpPr>
        <p:spPr>
          <a:xfrm>
            <a:off x="2382469" y="1737360"/>
            <a:ext cx="1650949" cy="1234440"/>
          </a:xfrm>
          <a:prstGeom prst="roundRect">
            <a:avLst>
              <a:gd name="adj" fmla="val 5926"/>
            </a:avLst>
          </a:prstGeom>
          <a:solidFill>
            <a:schemeClr val="accent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2400757" y="1737360"/>
            <a:ext cx="1614373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受付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番号確認</a:t>
            </a:r>
            <a:endParaRPr lang="en-US" sz="2000" dirty="0"/>
          </a:p>
        </p:txBody>
      </p:sp>
      <p:sp>
        <p:nvSpPr>
          <p:cNvPr id="15" name="lbox525"/>
          <p:cNvSpPr/>
          <p:nvPr/>
        </p:nvSpPr>
        <p:spPr>
          <a:xfrm>
            <a:off x="2382469" y="3520440"/>
            <a:ext cx="1650949" cy="1234440"/>
          </a:xfrm>
          <a:prstGeom prst="roundRect">
            <a:avLst>
              <a:gd name="adj" fmla="val 5926"/>
            </a:avLst>
          </a:prstGeom>
          <a:solidFill>
            <a:srgbClr val="E3EAF1"/>
          </a:solidFill>
          <a:ln w="25400">
            <a:solidFill>
              <a:schemeClr val="accent4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2400757" y="3520440"/>
            <a:ext cx="1614373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受付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相談</a:t>
            </a:r>
            <a:endParaRPr lang="en-US" sz="2000" dirty="0"/>
          </a:p>
        </p:txBody>
      </p:sp>
      <p:sp>
        <p:nvSpPr>
          <p:cNvPr id="17" name="larr526"/>
          <p:cNvSpPr/>
          <p:nvPr/>
        </p:nvSpPr>
        <p:spPr>
          <a:xfrm>
            <a:off x="4060850" y="2217420"/>
            <a:ext cx="219456" cy="274320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8" name="larr527"/>
          <p:cNvSpPr/>
          <p:nvPr/>
        </p:nvSpPr>
        <p:spPr>
          <a:xfrm>
            <a:off x="4060850" y="4000500"/>
            <a:ext cx="219456" cy="274320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9" name="lbox528"/>
          <p:cNvSpPr/>
          <p:nvPr/>
        </p:nvSpPr>
        <p:spPr>
          <a:xfrm>
            <a:off x="4307738" y="1737360"/>
            <a:ext cx="1650949" cy="1234440"/>
          </a:xfrm>
          <a:prstGeom prst="roundRect">
            <a:avLst>
              <a:gd name="adj" fmla="val 5926"/>
            </a:avLst>
          </a:prstGeom>
          <a:solidFill>
            <a:schemeClr val="accent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4326026" y="1737360"/>
            <a:ext cx="1614373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写真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検視</a:t>
            </a:r>
            <a:endParaRPr lang="en-US" sz="2000" dirty="0"/>
          </a:p>
        </p:txBody>
      </p:sp>
      <p:sp>
        <p:nvSpPr>
          <p:cNvPr id="21" name="lbox529"/>
          <p:cNvSpPr/>
          <p:nvPr/>
        </p:nvSpPr>
        <p:spPr>
          <a:xfrm>
            <a:off x="4307738" y="3520440"/>
            <a:ext cx="1650949" cy="1234440"/>
          </a:xfrm>
          <a:prstGeom prst="roundRect">
            <a:avLst>
              <a:gd name="adj" fmla="val 5926"/>
            </a:avLst>
          </a:prstGeom>
          <a:solidFill>
            <a:srgbClr val="E3EAF1"/>
          </a:solidFill>
          <a:ln w="25400">
            <a:solidFill>
              <a:schemeClr val="accent4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4326026" y="3520440"/>
            <a:ext cx="1614373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待合所</a:t>
            </a:r>
            <a:endParaRPr lang="en-US" sz="2000" dirty="0"/>
          </a:p>
        </p:txBody>
      </p:sp>
      <p:sp>
        <p:nvSpPr>
          <p:cNvPr id="23" name="larr530"/>
          <p:cNvSpPr/>
          <p:nvPr/>
        </p:nvSpPr>
        <p:spPr>
          <a:xfrm>
            <a:off x="5986120" y="2217420"/>
            <a:ext cx="219456" cy="274320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4" name="larr531"/>
          <p:cNvSpPr/>
          <p:nvPr/>
        </p:nvSpPr>
        <p:spPr>
          <a:xfrm>
            <a:off x="5986120" y="4000500"/>
            <a:ext cx="219456" cy="274320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5" name="lbox532"/>
          <p:cNvSpPr/>
          <p:nvPr/>
        </p:nvSpPr>
        <p:spPr>
          <a:xfrm>
            <a:off x="6233008" y="1737360"/>
            <a:ext cx="1650949" cy="1234440"/>
          </a:xfrm>
          <a:prstGeom prst="roundRect">
            <a:avLst>
              <a:gd name="adj" fmla="val 5926"/>
            </a:avLst>
          </a:prstGeom>
          <a:solidFill>
            <a:schemeClr val="accent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6251296" y="1737360"/>
            <a:ext cx="1614373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検案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歯科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DNA</a:t>
            </a:r>
            <a:endParaRPr lang="en-US" sz="2000" dirty="0"/>
          </a:p>
        </p:txBody>
      </p:sp>
      <p:sp>
        <p:nvSpPr>
          <p:cNvPr id="27" name="lbox533"/>
          <p:cNvSpPr/>
          <p:nvPr/>
        </p:nvSpPr>
        <p:spPr>
          <a:xfrm>
            <a:off x="6233008" y="3520440"/>
            <a:ext cx="1650949" cy="1234440"/>
          </a:xfrm>
          <a:prstGeom prst="roundRect">
            <a:avLst>
              <a:gd name="adj" fmla="val 5926"/>
            </a:avLst>
          </a:prstGeom>
          <a:solidFill>
            <a:srgbClr val="E3EAF1"/>
          </a:solidFill>
          <a:ln w="25400">
            <a:solidFill>
              <a:schemeClr val="accent4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6251296" y="3520440"/>
            <a:ext cx="1614373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写真・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遺品で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確認</a:t>
            </a:r>
            <a:endParaRPr lang="en-US" sz="2000" dirty="0"/>
          </a:p>
        </p:txBody>
      </p:sp>
      <p:sp>
        <p:nvSpPr>
          <p:cNvPr id="29" name="larr534"/>
          <p:cNvSpPr/>
          <p:nvPr/>
        </p:nvSpPr>
        <p:spPr>
          <a:xfrm>
            <a:off x="7911389" y="2217420"/>
            <a:ext cx="219456" cy="274320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0" name="larr535"/>
          <p:cNvSpPr/>
          <p:nvPr/>
        </p:nvSpPr>
        <p:spPr>
          <a:xfrm>
            <a:off x="7911389" y="4000500"/>
            <a:ext cx="219456" cy="274320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1" name="lbox536"/>
          <p:cNvSpPr/>
          <p:nvPr/>
        </p:nvSpPr>
        <p:spPr>
          <a:xfrm>
            <a:off x="8158277" y="1737360"/>
            <a:ext cx="1650949" cy="1234440"/>
          </a:xfrm>
          <a:prstGeom prst="roundRect">
            <a:avLst>
              <a:gd name="adj" fmla="val 5926"/>
            </a:avLst>
          </a:prstGeom>
          <a:solidFill>
            <a:schemeClr val="accent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8176565" y="1737360"/>
            <a:ext cx="1614373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安置</a:t>
            </a:r>
            <a:endParaRPr lang="en-US" sz="2000" dirty="0"/>
          </a:p>
        </p:txBody>
      </p:sp>
      <p:sp>
        <p:nvSpPr>
          <p:cNvPr id="33" name="lbox537"/>
          <p:cNvSpPr/>
          <p:nvPr/>
        </p:nvSpPr>
        <p:spPr>
          <a:xfrm>
            <a:off x="8158277" y="3520440"/>
            <a:ext cx="1650949" cy="1234440"/>
          </a:xfrm>
          <a:prstGeom prst="roundRect">
            <a:avLst>
              <a:gd name="adj" fmla="val 5926"/>
            </a:avLst>
          </a:prstGeom>
          <a:solidFill>
            <a:srgbClr val="E3EAF1"/>
          </a:solidFill>
          <a:ln w="25400">
            <a:solidFill>
              <a:schemeClr val="accent4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8176565" y="3520440"/>
            <a:ext cx="1614373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説明</a:t>
            </a:r>
            <a:endParaRPr lang="en-US" sz="2000" dirty="0"/>
          </a:p>
        </p:txBody>
      </p:sp>
      <p:sp>
        <p:nvSpPr>
          <p:cNvPr id="35" name="larr538"/>
          <p:cNvSpPr/>
          <p:nvPr/>
        </p:nvSpPr>
        <p:spPr>
          <a:xfrm>
            <a:off x="9836658" y="2217420"/>
            <a:ext cx="219456" cy="274320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6" name="larr539"/>
          <p:cNvSpPr/>
          <p:nvPr/>
        </p:nvSpPr>
        <p:spPr>
          <a:xfrm>
            <a:off x="9836658" y="4000500"/>
            <a:ext cx="219456" cy="274320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7" name="lbox540"/>
          <p:cNvSpPr/>
          <p:nvPr/>
        </p:nvSpPr>
        <p:spPr>
          <a:xfrm>
            <a:off x="10083546" y="1737360"/>
            <a:ext cx="1650949" cy="3017520"/>
          </a:xfrm>
          <a:prstGeom prst="roundRect">
            <a:avLst>
              <a:gd name="adj" fmla="val 4431"/>
            </a:avLst>
          </a:prstGeom>
          <a:solidFill>
            <a:schemeClr val="accent3"/>
          </a:solidFill>
          <a:ln w="25400">
            <a:solidFill>
              <a:schemeClr val="accent3"/>
            </a:solidFill>
            <a:prstDash val="solid"/>
          </a:ln>
        </p:spPr>
      </p:sp>
      <p:sp>
        <p:nvSpPr>
          <p:cNvPr id="38" name="Text 35"/>
          <p:cNvSpPr txBox="1"/>
          <p:nvPr/>
        </p:nvSpPr>
        <p:spPr>
          <a:xfrm>
            <a:off x="10101834" y="1737360"/>
            <a:ext cx="1614373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対面室</a:t>
            </a:r>
            <a:endParaRPr lang="en-US" sz="2000" dirty="0"/>
          </a:p>
          <a:p>
            <a:pPr algn="ctr" indent="0" marL="0">
              <a:buNone/>
            </a:pP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ここで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だけ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出会う</a:t>
            </a:r>
            <a:endParaRPr lang="en-US" sz="2000" dirty="0"/>
          </a:p>
        </p:txBody>
      </p:sp>
      <p:sp>
        <p:nvSpPr>
          <p:cNvPr id="39" name="card541"/>
          <p:cNvSpPr/>
          <p:nvPr/>
        </p:nvSpPr>
        <p:spPr>
          <a:xfrm>
            <a:off x="457200" y="5074920"/>
            <a:ext cx="11277295" cy="1234440"/>
          </a:xfrm>
          <a:prstGeom prst="roundRect">
            <a:avLst>
              <a:gd name="adj" fmla="val 7407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40" name="Text 37"/>
          <p:cNvSpPr txBox="1"/>
          <p:nvPr/>
        </p:nvSpPr>
        <p:spPr>
          <a:xfrm>
            <a:off x="685800" y="5120640"/>
            <a:ext cx="1082009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対面の後は引き渡し窓口へ。御遺体は逆流させず、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ご家族の動線と交差させない。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手続きと書類の流れ（図解）</a:t>
            </a:r>
            <a:endParaRPr lang="en-US" sz="3000" dirty="0"/>
          </a:p>
        </p:txBody>
      </p:sp>
      <p:sp>
        <p:nvSpPr>
          <p:cNvPr id="3" name="ic542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542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543"/>
          <p:cNvSpPr/>
          <p:nvPr/>
        </p:nvSpPr>
        <p:spPr>
          <a:xfrm>
            <a:off x="457200" y="1280160"/>
            <a:ext cx="3484778" cy="17145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chip544"/>
          <p:cNvSpPr/>
          <p:nvPr/>
        </p:nvSpPr>
        <p:spPr>
          <a:xfrm>
            <a:off x="594360" y="1371600"/>
            <a:ext cx="3210458" cy="402336"/>
          </a:xfrm>
          <a:prstGeom prst="roundRect">
            <a:avLst>
              <a:gd name="adj" fmla="val 22727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94360" y="1371600"/>
            <a:ext cx="321045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医師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594360" y="1828800"/>
            <a:ext cx="3210458" cy="11109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1．検案書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医師が作成</a:t>
            </a:r>
            <a:endParaRPr lang="en-US" sz="2000" dirty="0"/>
          </a:p>
        </p:txBody>
      </p:sp>
      <p:sp>
        <p:nvSpPr>
          <p:cNvPr id="9" name="farr545"/>
          <p:cNvSpPr/>
          <p:nvPr/>
        </p:nvSpPr>
        <p:spPr>
          <a:xfrm>
            <a:off x="3987698" y="1936242"/>
            <a:ext cx="320040" cy="402336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card546"/>
          <p:cNvSpPr/>
          <p:nvPr/>
        </p:nvSpPr>
        <p:spPr>
          <a:xfrm>
            <a:off x="4353458" y="1280160"/>
            <a:ext cx="3484778" cy="17145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chip547"/>
          <p:cNvSpPr/>
          <p:nvPr/>
        </p:nvSpPr>
        <p:spPr>
          <a:xfrm>
            <a:off x="4490618" y="1371600"/>
            <a:ext cx="3210458" cy="402336"/>
          </a:xfrm>
          <a:prstGeom prst="roundRect">
            <a:avLst>
              <a:gd name="adj" fmla="val 22727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4490618" y="1371600"/>
            <a:ext cx="321045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警察</a:t>
            </a:r>
            <a:endParaRPr lang="en-US" sz="2000" dirty="0"/>
          </a:p>
        </p:txBody>
      </p:sp>
      <p:sp>
        <p:nvSpPr>
          <p:cNvPr id="13" name="Text 10"/>
          <p:cNvSpPr txBox="1"/>
          <p:nvPr/>
        </p:nvSpPr>
        <p:spPr>
          <a:xfrm>
            <a:off x="4490618" y="1828800"/>
            <a:ext cx="3210458" cy="11109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2．引き渡し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検視後に遺族へ。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引取書に署名</a:t>
            </a:r>
            <a:endParaRPr lang="en-US" sz="2000" dirty="0"/>
          </a:p>
        </p:txBody>
      </p:sp>
      <p:sp>
        <p:nvSpPr>
          <p:cNvPr id="14" name="farr548"/>
          <p:cNvSpPr/>
          <p:nvPr/>
        </p:nvSpPr>
        <p:spPr>
          <a:xfrm>
            <a:off x="7883957" y="1936242"/>
            <a:ext cx="320040" cy="402336"/>
          </a:xfrm>
          <a:prstGeom prst="righ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5" name="card549"/>
          <p:cNvSpPr/>
          <p:nvPr/>
        </p:nvSpPr>
        <p:spPr>
          <a:xfrm>
            <a:off x="8249717" y="1280160"/>
            <a:ext cx="3484778" cy="17145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chip550"/>
          <p:cNvSpPr/>
          <p:nvPr/>
        </p:nvSpPr>
        <p:spPr>
          <a:xfrm>
            <a:off x="8386877" y="1371600"/>
            <a:ext cx="3210458" cy="402336"/>
          </a:xfrm>
          <a:prstGeom prst="roundRect">
            <a:avLst>
              <a:gd name="adj" fmla="val 2272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8386877" y="1371600"/>
            <a:ext cx="321045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ご遺族</a:t>
            </a:r>
            <a:endParaRPr lang="en-US" sz="2000" dirty="0"/>
          </a:p>
        </p:txBody>
      </p:sp>
      <p:sp>
        <p:nvSpPr>
          <p:cNvPr id="18" name="Text 15"/>
          <p:cNvSpPr txBox="1"/>
          <p:nvPr/>
        </p:nvSpPr>
        <p:spPr>
          <a:xfrm>
            <a:off x="8386877" y="1828800"/>
            <a:ext cx="3210458" cy="11109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3．死亡届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検案書を添えて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市町村へ</a:t>
            </a:r>
            <a:endParaRPr lang="en-US" sz="2000" dirty="0"/>
          </a:p>
        </p:txBody>
      </p:sp>
      <p:sp>
        <p:nvSpPr>
          <p:cNvPr id="19" name="farr551"/>
          <p:cNvSpPr/>
          <p:nvPr/>
        </p:nvSpPr>
        <p:spPr>
          <a:xfrm>
            <a:off x="9790938" y="3040380"/>
            <a:ext cx="402336" cy="182880"/>
          </a:xfrm>
          <a:prstGeom prst="down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0" name="card552"/>
          <p:cNvSpPr/>
          <p:nvPr/>
        </p:nvSpPr>
        <p:spPr>
          <a:xfrm>
            <a:off x="8249717" y="3268980"/>
            <a:ext cx="3484778" cy="17145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1" name="chip553"/>
          <p:cNvSpPr/>
          <p:nvPr/>
        </p:nvSpPr>
        <p:spPr>
          <a:xfrm>
            <a:off x="8386877" y="3360420"/>
            <a:ext cx="3210458" cy="402336"/>
          </a:xfrm>
          <a:prstGeom prst="roundRect">
            <a:avLst>
              <a:gd name="adj" fmla="val 2272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8386877" y="3360420"/>
            <a:ext cx="321045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市町村</a:t>
            </a:r>
            <a:endParaRPr lang="en-US" sz="2000" dirty="0"/>
          </a:p>
        </p:txBody>
      </p:sp>
      <p:sp>
        <p:nvSpPr>
          <p:cNvPr id="23" name="Text 20"/>
          <p:cNvSpPr txBox="1"/>
          <p:nvPr/>
        </p:nvSpPr>
        <p:spPr>
          <a:xfrm>
            <a:off x="8386877" y="3817620"/>
            <a:ext cx="3210458" cy="11109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4．火葬許可証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市町村が交付</a:t>
            </a:r>
            <a:endParaRPr lang="en-US" sz="2000" dirty="0"/>
          </a:p>
        </p:txBody>
      </p:sp>
      <p:sp>
        <p:nvSpPr>
          <p:cNvPr id="24" name="farr554"/>
          <p:cNvSpPr/>
          <p:nvPr/>
        </p:nvSpPr>
        <p:spPr>
          <a:xfrm>
            <a:off x="7883957" y="3925062"/>
            <a:ext cx="320040" cy="402336"/>
          </a:xfrm>
          <a:prstGeom prst="lef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5" name="card555"/>
          <p:cNvSpPr/>
          <p:nvPr/>
        </p:nvSpPr>
        <p:spPr>
          <a:xfrm>
            <a:off x="4353458" y="3268980"/>
            <a:ext cx="3484778" cy="17145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chip556"/>
          <p:cNvSpPr/>
          <p:nvPr/>
        </p:nvSpPr>
        <p:spPr>
          <a:xfrm>
            <a:off x="4490618" y="3360420"/>
            <a:ext cx="3210458" cy="402336"/>
          </a:xfrm>
          <a:prstGeom prst="roundRect">
            <a:avLst>
              <a:gd name="adj" fmla="val 22727"/>
            </a:avLst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4490618" y="3360420"/>
            <a:ext cx="321045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火葬場</a:t>
            </a:r>
            <a:endParaRPr lang="en-US" sz="2000" dirty="0"/>
          </a:p>
        </p:txBody>
      </p:sp>
      <p:sp>
        <p:nvSpPr>
          <p:cNvPr id="28" name="Text 25"/>
          <p:cNvSpPr txBox="1"/>
          <p:nvPr/>
        </p:nvSpPr>
        <p:spPr>
          <a:xfrm>
            <a:off x="4490618" y="3817620"/>
            <a:ext cx="3210458" cy="11109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5．火葬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火葬済の証印</a:t>
            </a:r>
            <a:endParaRPr lang="en-US" sz="2000" dirty="0"/>
          </a:p>
        </p:txBody>
      </p:sp>
      <p:sp>
        <p:nvSpPr>
          <p:cNvPr id="29" name="farr557"/>
          <p:cNvSpPr/>
          <p:nvPr/>
        </p:nvSpPr>
        <p:spPr>
          <a:xfrm>
            <a:off x="3987698" y="3925062"/>
            <a:ext cx="320040" cy="402336"/>
          </a:xfrm>
          <a:prstGeom prst="leftArrow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0" name="card558"/>
          <p:cNvSpPr/>
          <p:nvPr/>
        </p:nvSpPr>
        <p:spPr>
          <a:xfrm>
            <a:off x="457200" y="3268980"/>
            <a:ext cx="3484778" cy="17145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chip559"/>
          <p:cNvSpPr/>
          <p:nvPr/>
        </p:nvSpPr>
        <p:spPr>
          <a:xfrm>
            <a:off x="594360" y="3360420"/>
            <a:ext cx="3210458" cy="402336"/>
          </a:xfrm>
          <a:prstGeom prst="roundRect">
            <a:avLst>
              <a:gd name="adj" fmla="val 2272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594360" y="3360420"/>
            <a:ext cx="321045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ご遺族</a:t>
            </a:r>
            <a:endParaRPr lang="en-US" sz="2000" dirty="0"/>
          </a:p>
        </p:txBody>
      </p:sp>
      <p:sp>
        <p:nvSpPr>
          <p:cNvPr id="33" name="Text 30"/>
          <p:cNvSpPr txBox="1"/>
          <p:nvPr/>
        </p:nvSpPr>
        <p:spPr>
          <a:xfrm>
            <a:off x="594360" y="3817620"/>
            <a:ext cx="3210458" cy="11109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6．納骨・埋葬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許可証を提出</a:t>
            </a:r>
            <a:endParaRPr lang="en-US" sz="2000" dirty="0"/>
          </a:p>
        </p:txBody>
      </p:sp>
      <p:sp>
        <p:nvSpPr>
          <p:cNvPr id="34" name="card560"/>
          <p:cNvSpPr/>
          <p:nvPr/>
        </p:nvSpPr>
        <p:spPr>
          <a:xfrm>
            <a:off x="457200" y="5212080"/>
            <a:ext cx="11277295" cy="1097280"/>
          </a:xfrm>
          <a:prstGeom prst="roundRect">
            <a:avLst>
              <a:gd name="adj" fmla="val 8333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640080" y="5257800"/>
            <a:ext cx="109115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身元不明の場合：市町村長が火葬し遺骨を保管・公告する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災害時は手続きの特例が出されることがある（国の通知）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検視場での自治体職員の役割</a:t>
            </a:r>
            <a:endParaRPr lang="en-US" sz="3000" dirty="0"/>
          </a:p>
        </p:txBody>
      </p:sp>
      <p:sp>
        <p:nvSpPr>
          <p:cNvPr id="3" name="ic561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561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562"/>
          <p:cNvSpPr/>
          <p:nvPr/>
        </p:nvSpPr>
        <p:spPr>
          <a:xfrm>
            <a:off x="457200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563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7" name="ic563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受付と番号管理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搬入時に番号を照合</a:t>
            </a:r>
            <a:endParaRPr lang="en-US" sz="2000" dirty="0"/>
          </a:p>
        </p:txBody>
      </p:sp>
      <p:sp>
        <p:nvSpPr>
          <p:cNvPr id="9" name="card564"/>
          <p:cNvSpPr/>
          <p:nvPr/>
        </p:nvSpPr>
        <p:spPr>
          <a:xfrm>
            <a:off x="6210148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565-circle"/>
          <p:cNvSpPr/>
          <p:nvPr/>
        </p:nvSpPr>
        <p:spPr>
          <a:xfrm>
            <a:off x="6374740" y="16855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1" name="ic565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84245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243420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記録・写真の補助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警察の指示で台帳を整理</a:t>
            </a:r>
            <a:endParaRPr lang="en-US" sz="2000" dirty="0"/>
          </a:p>
        </p:txBody>
      </p:sp>
      <p:sp>
        <p:nvSpPr>
          <p:cNvPr id="13" name="card566"/>
          <p:cNvSpPr/>
          <p:nvPr/>
        </p:nvSpPr>
        <p:spPr>
          <a:xfrm>
            <a:off x="457200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567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5" name="ic567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資機材の管理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納体袋・棺・ドライアイスを補充</a:t>
            </a:r>
            <a:endParaRPr lang="en-US" sz="2000" dirty="0"/>
          </a:p>
        </p:txBody>
      </p:sp>
      <p:sp>
        <p:nvSpPr>
          <p:cNvPr id="17" name="card568"/>
          <p:cNvSpPr/>
          <p:nvPr/>
        </p:nvSpPr>
        <p:spPr>
          <a:xfrm>
            <a:off x="6210148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569-circle"/>
          <p:cNvSpPr/>
          <p:nvPr/>
        </p:nvSpPr>
        <p:spPr>
          <a:xfrm>
            <a:off x="6374740" y="34381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9" name="ic569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359505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7243420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ご家族の案内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待合所での付き添い</a:t>
            </a:r>
            <a:endParaRPr lang="en-US" sz="2000" dirty="0"/>
          </a:p>
        </p:txBody>
      </p:sp>
      <p:sp>
        <p:nvSpPr>
          <p:cNvPr id="21" name="card570"/>
          <p:cNvSpPr/>
          <p:nvPr/>
        </p:nvSpPr>
        <p:spPr>
          <a:xfrm>
            <a:off x="457200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571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3" name="ic571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48585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事前確認への配慮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写真・遺品で先に確認してもらう</a:t>
            </a:r>
            <a:endParaRPr lang="en-US" sz="2000" dirty="0"/>
          </a:p>
        </p:txBody>
      </p:sp>
      <p:sp>
        <p:nvSpPr>
          <p:cNvPr id="25" name="card572"/>
          <p:cNvSpPr/>
          <p:nvPr/>
        </p:nvSpPr>
        <p:spPr>
          <a:xfrm>
            <a:off x="6210148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573-circle"/>
          <p:cNvSpPr/>
          <p:nvPr/>
        </p:nvSpPr>
        <p:spPr>
          <a:xfrm>
            <a:off x="6374740" y="51907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7" name="ic573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5347655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7243420" y="48585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手続きの窓口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死亡届・火葬許可の案内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検視・検案班の編成</a:t>
            </a:r>
            <a:endParaRPr lang="en-US" sz="3000" dirty="0"/>
          </a:p>
        </p:txBody>
      </p:sp>
      <p:sp>
        <p:nvSpPr>
          <p:cNvPr id="3" name="ic574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574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575"/>
          <p:cNvSpPr/>
          <p:nvPr/>
        </p:nvSpPr>
        <p:spPr>
          <a:xfrm>
            <a:off x="457200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576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576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検視班は7名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警察署ごとに原則3班</a:t>
            </a:r>
            <a:endParaRPr lang="en-US" sz="2000" dirty="0"/>
          </a:p>
        </p:txBody>
      </p:sp>
      <p:sp>
        <p:nvSpPr>
          <p:cNvPr id="10" name="card577"/>
          <p:cNvSpPr/>
          <p:nvPr/>
        </p:nvSpPr>
        <p:spPr>
          <a:xfrm>
            <a:off x="6210148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578-circle"/>
          <p:cNvSpPr/>
          <p:nvPr/>
        </p:nvSpPr>
        <p:spPr>
          <a:xfrm>
            <a:off x="6374740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578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243420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検視班の役割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責任者・記録・写真・指紋・立会い</a:t>
            </a:r>
            <a:endParaRPr lang="en-US" sz="2000" dirty="0"/>
          </a:p>
        </p:txBody>
      </p:sp>
      <p:sp>
        <p:nvSpPr>
          <p:cNvPr id="14" name="card579"/>
          <p:cNvSpPr/>
          <p:nvPr/>
        </p:nvSpPr>
        <p:spPr>
          <a:xfrm>
            <a:off x="457200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580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6" name="ic580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検案班は5〜7名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監察医・応援医・補佐・事務</a:t>
            </a:r>
            <a:endParaRPr lang="en-US" sz="2000" dirty="0"/>
          </a:p>
        </p:txBody>
      </p:sp>
      <p:sp>
        <p:nvSpPr>
          <p:cNvPr id="18" name="card581"/>
          <p:cNvSpPr/>
          <p:nvPr/>
        </p:nvSpPr>
        <p:spPr>
          <a:xfrm>
            <a:off x="6210148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582-circle"/>
          <p:cNvSpPr/>
          <p:nvPr/>
        </p:nvSpPr>
        <p:spPr>
          <a:xfrm>
            <a:off x="6374740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0" name="ic582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7243420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歯科医師班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1班2名以上で身元確認</a:t>
            </a:r>
            <a:endParaRPr lang="en-US" sz="2000" dirty="0"/>
          </a:p>
        </p:txBody>
      </p:sp>
      <p:sp>
        <p:nvSpPr>
          <p:cNvPr id="22" name="card583"/>
          <p:cNvSpPr/>
          <p:nvPr/>
        </p:nvSpPr>
        <p:spPr>
          <a:xfrm>
            <a:off x="457200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584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4" name="ic584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腕章で表示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検案医であることを示す</a:t>
            </a:r>
            <a:endParaRPr lang="en-US" sz="2000" dirty="0"/>
          </a:p>
        </p:txBody>
      </p:sp>
      <p:sp>
        <p:nvSpPr>
          <p:cNvPr id="26" name="card585"/>
          <p:cNvSpPr/>
          <p:nvPr/>
        </p:nvSpPr>
        <p:spPr>
          <a:xfrm>
            <a:off x="6210148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586-circle"/>
          <p:cNvSpPr/>
          <p:nvPr/>
        </p:nvSpPr>
        <p:spPr>
          <a:xfrm>
            <a:off x="6374740" y="40953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8" name="ic586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7243420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応援医師の確認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顔写真付き身分証で本人確認</a:t>
            </a:r>
            <a:endParaRPr lang="en-US" sz="2000" dirty="0"/>
          </a:p>
        </p:txBody>
      </p:sp>
      <p:sp>
        <p:nvSpPr>
          <p:cNvPr id="30" name="card587"/>
          <p:cNvSpPr/>
          <p:nvPr/>
        </p:nvSpPr>
        <p:spPr>
          <a:xfrm>
            <a:off x="457200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588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2" name="ic588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受付は警察と協働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市町村職員は受付班の指示で</a:t>
            </a:r>
            <a:endParaRPr lang="en-US" sz="2000" dirty="0"/>
          </a:p>
        </p:txBody>
      </p:sp>
      <p:sp>
        <p:nvSpPr>
          <p:cNvPr id="34" name="card589"/>
          <p:cNvSpPr/>
          <p:nvPr/>
        </p:nvSpPr>
        <p:spPr>
          <a:xfrm>
            <a:off x="6210148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590-circle"/>
          <p:cNvSpPr/>
          <p:nvPr/>
        </p:nvSpPr>
        <p:spPr>
          <a:xfrm>
            <a:off x="6374740" y="54098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36" name="ic590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31651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7243420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番号は2系統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頭部のある遺体と一部遺体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身元不明の御遺体</a:t>
            </a:r>
            <a:endParaRPr lang="en-US" sz="3000" dirty="0"/>
          </a:p>
        </p:txBody>
      </p:sp>
      <p:sp>
        <p:nvSpPr>
          <p:cNvPr id="3" name="ic591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591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592"/>
          <p:cNvSpPr/>
          <p:nvPr/>
        </p:nvSpPr>
        <p:spPr>
          <a:xfrm>
            <a:off x="457200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593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593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情報を掲示する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発見場所・着衣・所持品を一覧で</a:t>
            </a:r>
            <a:endParaRPr lang="en-US" sz="2000" dirty="0"/>
          </a:p>
        </p:txBody>
      </p:sp>
      <p:sp>
        <p:nvSpPr>
          <p:cNvPr id="10" name="card594"/>
          <p:cNvSpPr/>
          <p:nvPr/>
        </p:nvSpPr>
        <p:spPr>
          <a:xfrm>
            <a:off x="6210148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595-circle"/>
          <p:cNvSpPr/>
          <p:nvPr/>
        </p:nvSpPr>
        <p:spPr>
          <a:xfrm>
            <a:off x="6374740" y="14664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2" name="ic595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243420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写真を残す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後日の照会の大切な手がかり</a:t>
            </a:r>
            <a:endParaRPr lang="en-US" sz="2000" dirty="0"/>
          </a:p>
        </p:txBody>
      </p:sp>
      <p:sp>
        <p:nvSpPr>
          <p:cNvPr id="14" name="card596"/>
          <p:cNvSpPr/>
          <p:nvPr/>
        </p:nvSpPr>
        <p:spPr>
          <a:xfrm>
            <a:off x="457200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597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6" name="ic597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警察の調査は約2日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判明しなければ市町村へ引継ぎ</a:t>
            </a:r>
            <a:endParaRPr lang="en-US" sz="2000" dirty="0"/>
          </a:p>
        </p:txBody>
      </p:sp>
      <p:sp>
        <p:nvSpPr>
          <p:cNvPr id="18" name="card598"/>
          <p:cNvSpPr/>
          <p:nvPr/>
        </p:nvSpPr>
        <p:spPr>
          <a:xfrm>
            <a:off x="6210148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599-circle"/>
          <p:cNvSpPr/>
          <p:nvPr/>
        </p:nvSpPr>
        <p:spPr>
          <a:xfrm>
            <a:off x="6374740" y="278091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0" name="ic599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7243420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引継ぎ後も調査継続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判明したら市町村長へ通知</a:t>
            </a:r>
            <a:endParaRPr lang="en-US" sz="2000" dirty="0"/>
          </a:p>
        </p:txBody>
      </p:sp>
      <p:sp>
        <p:nvSpPr>
          <p:cNvPr id="22" name="card600"/>
          <p:cNvSpPr/>
          <p:nvPr/>
        </p:nvSpPr>
        <p:spPr>
          <a:xfrm>
            <a:off x="457200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601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4" name="ic601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火葬は約1週間後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引継ぎから概ね1週間が目安</a:t>
            </a:r>
            <a:endParaRPr lang="en-US" sz="2000" dirty="0"/>
          </a:p>
        </p:txBody>
      </p:sp>
      <p:sp>
        <p:nvSpPr>
          <p:cNvPr id="26" name="card602"/>
          <p:cNvSpPr/>
          <p:nvPr/>
        </p:nvSpPr>
        <p:spPr>
          <a:xfrm>
            <a:off x="6210148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603-circle"/>
          <p:cNvSpPr/>
          <p:nvPr/>
        </p:nvSpPr>
        <p:spPr>
          <a:xfrm>
            <a:off x="6374740" y="409536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8" name="ic603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7243420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記録を作り保存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火葬台帳・費用の根拠書類</a:t>
            </a:r>
            <a:endParaRPr lang="en-US" sz="2000" dirty="0"/>
          </a:p>
        </p:txBody>
      </p:sp>
      <p:sp>
        <p:nvSpPr>
          <p:cNvPr id="30" name="card604"/>
          <p:cNvSpPr/>
          <p:nvPr/>
        </p:nvSpPr>
        <p:spPr>
          <a:xfrm>
            <a:off x="457200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605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32" name="ic605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遺骨・遺留品を保管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処理票を付けて保管所へ</a:t>
            </a:r>
            <a:endParaRPr lang="en-US" sz="2000" dirty="0"/>
          </a:p>
        </p:txBody>
      </p:sp>
      <p:sp>
        <p:nvSpPr>
          <p:cNvPr id="34" name="card606"/>
          <p:cNvSpPr/>
          <p:nvPr/>
        </p:nvSpPr>
        <p:spPr>
          <a:xfrm>
            <a:off x="6210148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607-circle"/>
          <p:cNvSpPr/>
          <p:nvPr/>
        </p:nvSpPr>
        <p:spPr>
          <a:xfrm>
            <a:off x="6374740" y="54098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6" name="ic607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31651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7243420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1年で引取人なし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身元不明者として納骨堂等へ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御遺体管理表（Word・Excel）</a:t>
            </a:r>
            <a:endParaRPr lang="en-US" sz="3000" dirty="0"/>
          </a:p>
        </p:txBody>
      </p:sp>
      <p:sp>
        <p:nvSpPr>
          <p:cNvPr id="3" name="ic608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608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graphicFrame>
        <p:nvGraphicFramePr>
          <p:cNvPr id="44" name="body-registe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11277295" cy="914400"/>
        </p:xfrm>
        <a:graphic>
          <a:graphicData uri="http://schemas.openxmlformats.org/drawingml/2006/table">
            <a:tbl>
              <a:tblPr/>
              <a:tblGrid>
                <a:gridCol w="2255459"/>
                <a:gridCol w="2255459"/>
                <a:gridCol w="2255459"/>
                <a:gridCol w="2255459"/>
                <a:gridCol w="2255459"/>
              </a:tblGrid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遺体番号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区分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身元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処置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墓標番号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5F6B66"/>
                          </a:solidFill>
                        </a:rPr>
                        <a:t>A-0001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5F6B66"/>
                          </a:solidFill>
                        </a:rPr>
                        <a:t>全身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5F6B66"/>
                          </a:solidFill>
                        </a:rPr>
                        <a:t>判明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5F6B66"/>
                          </a:solidFill>
                        </a:rPr>
                        <a:t>仮埋葬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5F6B66"/>
                          </a:solidFill>
                        </a:rPr>
                        <a:t>A-0001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2000" dirty="0"/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2000" dirty="0"/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2000" dirty="0"/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2000" dirty="0"/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2000" dirty="0"/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card609"/>
          <p:cNvSpPr/>
          <p:nvPr/>
        </p:nvSpPr>
        <p:spPr>
          <a:xfrm>
            <a:off x="457200" y="3017520"/>
            <a:ext cx="5524348" cy="1531620"/>
          </a:xfrm>
          <a:prstGeom prst="roundRect">
            <a:avLst>
              <a:gd name="adj" fmla="val 597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610-circle"/>
          <p:cNvSpPr/>
          <p:nvPr/>
        </p:nvSpPr>
        <p:spPr>
          <a:xfrm>
            <a:off x="621792" y="342671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610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3583625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3090672"/>
            <a:ext cx="4353916" cy="1385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発見・収容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日時・場所・搬送者・安置位置</a:t>
            </a:r>
            <a:endParaRPr lang="en-US" sz="2000" dirty="0"/>
          </a:p>
        </p:txBody>
      </p:sp>
      <p:sp>
        <p:nvSpPr>
          <p:cNvPr id="10" name="card611"/>
          <p:cNvSpPr/>
          <p:nvPr/>
        </p:nvSpPr>
        <p:spPr>
          <a:xfrm>
            <a:off x="6210148" y="3017520"/>
            <a:ext cx="5524348" cy="1531620"/>
          </a:xfrm>
          <a:prstGeom prst="roundRect">
            <a:avLst>
              <a:gd name="adj" fmla="val 597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612-circle"/>
          <p:cNvSpPr/>
          <p:nvPr/>
        </p:nvSpPr>
        <p:spPr>
          <a:xfrm>
            <a:off x="6374740" y="342671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2" name="ic612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3583625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243420" y="3090672"/>
            <a:ext cx="4353916" cy="1385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御遺体の状況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性別・年齢・着衣・装着物・写真</a:t>
            </a:r>
            <a:endParaRPr lang="en-US" sz="2000" dirty="0"/>
          </a:p>
        </p:txBody>
      </p:sp>
      <p:sp>
        <p:nvSpPr>
          <p:cNvPr id="14" name="card613"/>
          <p:cNvSpPr/>
          <p:nvPr/>
        </p:nvSpPr>
        <p:spPr>
          <a:xfrm>
            <a:off x="457200" y="4777740"/>
            <a:ext cx="5524348" cy="1531620"/>
          </a:xfrm>
          <a:prstGeom prst="roundRect">
            <a:avLst>
              <a:gd name="adj" fmla="val 597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614-circle"/>
          <p:cNvSpPr/>
          <p:nvPr/>
        </p:nvSpPr>
        <p:spPr>
          <a:xfrm>
            <a:off x="621792" y="518693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6" name="ic614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5343845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4850892"/>
            <a:ext cx="4353916" cy="1385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検視・身元確認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検案医師・DNA・確認方法・氏名</a:t>
            </a:r>
            <a:endParaRPr lang="en-US" sz="2000" dirty="0"/>
          </a:p>
        </p:txBody>
      </p:sp>
      <p:sp>
        <p:nvSpPr>
          <p:cNvPr id="18" name="card615"/>
          <p:cNvSpPr/>
          <p:nvPr/>
        </p:nvSpPr>
        <p:spPr>
          <a:xfrm>
            <a:off x="6210148" y="4777740"/>
            <a:ext cx="5524348" cy="1531620"/>
          </a:xfrm>
          <a:prstGeom prst="roundRect">
            <a:avLst>
              <a:gd name="adj" fmla="val 597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616-circle"/>
          <p:cNvSpPr/>
          <p:nvPr/>
        </p:nvSpPr>
        <p:spPr>
          <a:xfrm>
            <a:off x="6374740" y="518693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0" name="ic616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5343845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7243420" y="4850892"/>
            <a:ext cx="4353916" cy="1385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ご遺族・処置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連絡先・引き渡し・火葬・墓標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43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墓標情報管理表（Word・Excel）</a:t>
            </a:r>
            <a:endParaRPr lang="en-US" sz="3000" dirty="0"/>
          </a:p>
        </p:txBody>
      </p:sp>
      <p:sp>
        <p:nvSpPr>
          <p:cNvPr id="3" name="ic617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617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graphicFrame>
        <p:nvGraphicFramePr>
          <p:cNvPr id="45" name="grave-registe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11277295" cy="914400"/>
        </p:xfrm>
        <a:graphic>
          <a:graphicData uri="http://schemas.openxmlformats.org/drawingml/2006/table">
            <a:tbl>
              <a:tblPr/>
              <a:tblGrid>
                <a:gridCol w="2255459"/>
                <a:gridCol w="2255459"/>
                <a:gridCol w="2255459"/>
                <a:gridCol w="2255459"/>
                <a:gridCol w="2255459"/>
              </a:tblGrid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墓標番号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区画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遺体番号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氏名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FFFFFF"/>
                          </a:solidFill>
                        </a:rPr>
                        <a:t>改葬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5F6B66"/>
                          </a:solidFill>
                        </a:rPr>
                        <a:t>A-0001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5F6B66"/>
                          </a:solidFill>
                        </a:rPr>
                        <a:t>A区画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5F6B66"/>
                          </a:solidFill>
                        </a:rPr>
                        <a:t>A-0001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5F6B66"/>
                          </a:solidFill>
                        </a:rPr>
                        <a:t>防災太郎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000" b="1" dirty="0">
                          <a:solidFill>
                            <a:srgbClr val="5F6B66"/>
                          </a:solidFill>
                        </a:rPr>
                        <a:t>予定</a:t>
                      </a:r>
                      <a:endParaRPr lang="en-US" sz="2000" dirty="0"/>
                    </a:p>
                  </a:txBody>
                  <a:tcPr marL="54864" marR="54864" marT="18288" marB="18288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2000" dirty="0"/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2000" dirty="0"/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2000" dirty="0"/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2000" dirty="0"/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2000" dirty="0"/>
                    </a:p>
                  </a:txBody>
                  <a:tcPr marL="91440" marR="91440" marT="45720" marB="45720" anchor="ctr">
                    <a:lnL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9AA5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card618"/>
          <p:cNvSpPr/>
          <p:nvPr/>
        </p:nvSpPr>
        <p:spPr>
          <a:xfrm>
            <a:off x="457200" y="3017520"/>
            <a:ext cx="5524348" cy="1531620"/>
          </a:xfrm>
          <a:prstGeom prst="roundRect">
            <a:avLst>
              <a:gd name="adj" fmla="val 597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619-circle"/>
          <p:cNvSpPr/>
          <p:nvPr/>
        </p:nvSpPr>
        <p:spPr>
          <a:xfrm>
            <a:off x="621792" y="342671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619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3583625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3090672"/>
            <a:ext cx="4353916" cy="1385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位置の記録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緯度・経度・写真番号</a:t>
            </a:r>
            <a:endParaRPr lang="en-US" sz="2000" dirty="0"/>
          </a:p>
        </p:txBody>
      </p:sp>
      <p:sp>
        <p:nvSpPr>
          <p:cNvPr id="10" name="card620"/>
          <p:cNvSpPr/>
          <p:nvPr/>
        </p:nvSpPr>
        <p:spPr>
          <a:xfrm>
            <a:off x="6210148" y="3017520"/>
            <a:ext cx="5524348" cy="1531620"/>
          </a:xfrm>
          <a:prstGeom prst="roundRect">
            <a:avLst>
              <a:gd name="adj" fmla="val 597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621-circle"/>
          <p:cNvSpPr/>
          <p:nvPr/>
        </p:nvSpPr>
        <p:spPr>
          <a:xfrm>
            <a:off x="6374740" y="342671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621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3583625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243420" y="3090672"/>
            <a:ext cx="4353916" cy="1385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管理表と連動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遺体番号から氏名を自動表示</a:t>
            </a:r>
            <a:endParaRPr lang="en-US" sz="2000" dirty="0"/>
          </a:p>
        </p:txBody>
      </p:sp>
      <p:sp>
        <p:nvSpPr>
          <p:cNvPr id="14" name="card622"/>
          <p:cNvSpPr/>
          <p:nvPr/>
        </p:nvSpPr>
        <p:spPr>
          <a:xfrm>
            <a:off x="457200" y="4777740"/>
            <a:ext cx="5524348" cy="1531620"/>
          </a:xfrm>
          <a:prstGeom prst="roundRect">
            <a:avLst>
              <a:gd name="adj" fmla="val 597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623-circle"/>
          <p:cNvSpPr/>
          <p:nvPr/>
        </p:nvSpPr>
        <p:spPr>
          <a:xfrm>
            <a:off x="621792" y="518693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623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5343845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4850892"/>
            <a:ext cx="4353916" cy="1385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巡回点検記録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掘り返し・沈下・浸水・破損</a:t>
            </a:r>
            <a:endParaRPr lang="en-US" sz="2000" dirty="0"/>
          </a:p>
        </p:txBody>
      </p:sp>
      <p:sp>
        <p:nvSpPr>
          <p:cNvPr id="18" name="card624"/>
          <p:cNvSpPr/>
          <p:nvPr/>
        </p:nvSpPr>
        <p:spPr>
          <a:xfrm>
            <a:off x="6210148" y="4777740"/>
            <a:ext cx="5524348" cy="1531620"/>
          </a:xfrm>
          <a:prstGeom prst="roundRect">
            <a:avLst>
              <a:gd name="adj" fmla="val 597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625-circle"/>
          <p:cNvSpPr/>
          <p:nvPr/>
        </p:nvSpPr>
        <p:spPr>
          <a:xfrm>
            <a:off x="6374740" y="518693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0" name="ic625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5343845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7243420" y="4850892"/>
            <a:ext cx="4353916" cy="13853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改葬の管理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予定・済・改葬日・火葬場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写真撮影の基本セット</a:t>
            </a:r>
            <a:endParaRPr lang="en-US" sz="3000" dirty="0"/>
          </a:p>
        </p:txBody>
      </p:sp>
      <p:sp>
        <p:nvSpPr>
          <p:cNvPr id="3" name="ic626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626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627"/>
          <p:cNvSpPr/>
          <p:nvPr/>
        </p:nvSpPr>
        <p:spPr>
          <a:xfrm>
            <a:off x="457200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628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628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全身・正面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真横、中央の高さから</a:t>
            </a:r>
            <a:endParaRPr lang="en-US" sz="2000" dirty="0"/>
          </a:p>
        </p:txBody>
      </p:sp>
      <p:sp>
        <p:nvSpPr>
          <p:cNvPr id="10" name="card629"/>
          <p:cNvSpPr/>
          <p:nvPr/>
        </p:nvSpPr>
        <p:spPr>
          <a:xfrm>
            <a:off x="6210148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630-circle"/>
          <p:cNvSpPr/>
          <p:nvPr/>
        </p:nvSpPr>
        <p:spPr>
          <a:xfrm>
            <a:off x="6374740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630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243420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顔全体・正面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顔が画面いっぱいになるように</a:t>
            </a:r>
            <a:endParaRPr lang="en-US" sz="2000" dirty="0"/>
          </a:p>
        </p:txBody>
      </p:sp>
      <p:sp>
        <p:nvSpPr>
          <p:cNvPr id="14" name="card631"/>
          <p:cNvSpPr/>
          <p:nvPr/>
        </p:nvSpPr>
        <p:spPr>
          <a:xfrm>
            <a:off x="457200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632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632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特徴のある部位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入れ墨・傷跡・あざなど</a:t>
            </a:r>
            <a:endParaRPr lang="en-US" sz="2000" dirty="0"/>
          </a:p>
        </p:txBody>
      </p:sp>
      <p:sp>
        <p:nvSpPr>
          <p:cNvPr id="18" name="card633"/>
          <p:cNvSpPr/>
          <p:nvPr/>
        </p:nvSpPr>
        <p:spPr>
          <a:xfrm>
            <a:off x="6210148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634-circle"/>
          <p:cNvSpPr/>
          <p:nvPr/>
        </p:nvSpPr>
        <p:spPr>
          <a:xfrm>
            <a:off x="6374740" y="278091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0" name="ic634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7243420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衣服・装身具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1点ずつ個別に撮る</a:t>
            </a:r>
            <a:endParaRPr lang="en-US" sz="2000" dirty="0"/>
          </a:p>
        </p:txBody>
      </p:sp>
      <p:sp>
        <p:nvSpPr>
          <p:cNvPr id="22" name="card635"/>
          <p:cNvSpPr/>
          <p:nvPr/>
        </p:nvSpPr>
        <p:spPr>
          <a:xfrm>
            <a:off x="457200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636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4" name="ic636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物差しを添える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大きさが分かるように</a:t>
            </a:r>
            <a:endParaRPr lang="en-US" sz="2000" dirty="0"/>
          </a:p>
        </p:txBody>
      </p:sp>
      <p:sp>
        <p:nvSpPr>
          <p:cNvPr id="26" name="card637"/>
          <p:cNvSpPr/>
          <p:nvPr/>
        </p:nvSpPr>
        <p:spPr>
          <a:xfrm>
            <a:off x="6210148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638-circle"/>
          <p:cNvSpPr/>
          <p:nvPr/>
        </p:nvSpPr>
        <p:spPr>
          <a:xfrm>
            <a:off x="6374740" y="409536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8" name="ic638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7243420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鮮明さを確認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ぼやけた写真は使えない</a:t>
            </a:r>
            <a:endParaRPr lang="en-US" sz="2000" dirty="0"/>
          </a:p>
        </p:txBody>
      </p:sp>
      <p:sp>
        <p:nvSpPr>
          <p:cNvPr id="30" name="card639"/>
          <p:cNvSpPr/>
          <p:nvPr/>
        </p:nvSpPr>
        <p:spPr>
          <a:xfrm>
            <a:off x="457200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640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2" name="ic640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番号を必ず写す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すべての写真に固有番号</a:t>
            </a:r>
            <a:endParaRPr lang="en-US" sz="2000" dirty="0"/>
          </a:p>
        </p:txBody>
      </p:sp>
      <p:sp>
        <p:nvSpPr>
          <p:cNvPr id="34" name="card641"/>
          <p:cNvSpPr/>
          <p:nvPr/>
        </p:nvSpPr>
        <p:spPr>
          <a:xfrm>
            <a:off x="6210148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642-circle"/>
          <p:cNvSpPr/>
          <p:nvPr/>
        </p:nvSpPr>
        <p:spPr>
          <a:xfrm>
            <a:off x="6374740" y="540981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36" name="ic642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31651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7243420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余裕があれば追加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上半身・下半身・顔の側面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45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回収時に記録する項目</a:t>
            </a:r>
            <a:endParaRPr lang="en-US" sz="3000" dirty="0"/>
          </a:p>
        </p:txBody>
      </p:sp>
      <p:sp>
        <p:nvSpPr>
          <p:cNvPr id="3" name="ic643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643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644"/>
          <p:cNvSpPr/>
          <p:nvPr/>
        </p:nvSpPr>
        <p:spPr>
          <a:xfrm>
            <a:off x="457200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645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8" name="ic645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固有番号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すべての記録・写真に記入</a:t>
            </a:r>
            <a:endParaRPr lang="en-US" sz="2000" dirty="0"/>
          </a:p>
        </p:txBody>
      </p:sp>
      <p:sp>
        <p:nvSpPr>
          <p:cNvPr id="10" name="card646"/>
          <p:cNvSpPr/>
          <p:nvPr/>
        </p:nvSpPr>
        <p:spPr>
          <a:xfrm>
            <a:off x="6210148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647-circle"/>
          <p:cNvSpPr/>
          <p:nvPr/>
        </p:nvSpPr>
        <p:spPr>
          <a:xfrm>
            <a:off x="6374740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647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243420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性別・年齢層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乳児・小児・青年・成人・高齢者</a:t>
            </a:r>
            <a:endParaRPr lang="en-US" sz="2000" dirty="0"/>
          </a:p>
        </p:txBody>
      </p:sp>
      <p:sp>
        <p:nvSpPr>
          <p:cNvPr id="14" name="card648"/>
          <p:cNvSpPr/>
          <p:nvPr/>
        </p:nvSpPr>
        <p:spPr>
          <a:xfrm>
            <a:off x="457200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649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649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御遺体の状態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良好・腐敗・白骨化・焼損</a:t>
            </a:r>
            <a:endParaRPr lang="en-US" sz="2000" dirty="0"/>
          </a:p>
        </p:txBody>
      </p:sp>
      <p:sp>
        <p:nvSpPr>
          <p:cNvPr id="18" name="card650"/>
          <p:cNvSpPr/>
          <p:nvPr/>
        </p:nvSpPr>
        <p:spPr>
          <a:xfrm>
            <a:off x="6210148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651-circle"/>
          <p:cNvSpPr/>
          <p:nvPr/>
        </p:nvSpPr>
        <p:spPr>
          <a:xfrm>
            <a:off x="6374740" y="278091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0" name="ic651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7243420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見える特徴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脱衣せずに見える入れ墨・傷跡</a:t>
            </a:r>
            <a:endParaRPr lang="en-US" sz="2000" dirty="0"/>
          </a:p>
        </p:txBody>
      </p:sp>
      <p:sp>
        <p:nvSpPr>
          <p:cNvPr id="22" name="card652"/>
          <p:cNvSpPr/>
          <p:nvPr/>
        </p:nvSpPr>
        <p:spPr>
          <a:xfrm>
            <a:off x="457200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653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4" name="ic653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身体の特徴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身長・髪の色と長さ・変形</a:t>
            </a:r>
            <a:endParaRPr lang="en-US" sz="2000" dirty="0"/>
          </a:p>
        </p:txBody>
      </p:sp>
      <p:sp>
        <p:nvSpPr>
          <p:cNvPr id="26" name="card654"/>
          <p:cNvSpPr/>
          <p:nvPr/>
        </p:nvSpPr>
        <p:spPr>
          <a:xfrm>
            <a:off x="6210148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655-circle"/>
          <p:cNvSpPr/>
          <p:nvPr/>
        </p:nvSpPr>
        <p:spPr>
          <a:xfrm>
            <a:off x="6374740" y="40953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8" name="ic655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7243420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歯の特徴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金歯・かぶせ物・入れ歯</a:t>
            </a:r>
            <a:endParaRPr lang="en-US" sz="2000" dirty="0"/>
          </a:p>
        </p:txBody>
      </p:sp>
      <p:sp>
        <p:nvSpPr>
          <p:cNvPr id="30" name="card656"/>
          <p:cNvSpPr/>
          <p:nvPr/>
        </p:nvSpPr>
        <p:spPr>
          <a:xfrm>
            <a:off x="457200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657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32" name="ic657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発見の状況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場所・日時・発見者・GPS</a:t>
            </a:r>
            <a:endParaRPr lang="en-US" sz="2000" dirty="0"/>
          </a:p>
        </p:txBody>
      </p:sp>
      <p:sp>
        <p:nvSpPr>
          <p:cNvPr id="34" name="card658"/>
          <p:cNvSpPr/>
          <p:nvPr/>
        </p:nvSpPr>
        <p:spPr>
          <a:xfrm>
            <a:off x="6210148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659-circle"/>
          <p:cNvSpPr/>
          <p:nvPr/>
        </p:nvSpPr>
        <p:spPr>
          <a:xfrm>
            <a:off x="6374740" y="54098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6" name="ic659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31651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7243420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推定される身元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推定の根拠も書く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収容・管理のポイント</a:t>
            </a:r>
            <a:endParaRPr lang="en-US" sz="3000" dirty="0"/>
          </a:p>
        </p:txBody>
      </p:sp>
      <p:sp>
        <p:nvSpPr>
          <p:cNvPr id="3" name="ic660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660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661"/>
          <p:cNvSpPr/>
          <p:nvPr/>
        </p:nvSpPr>
        <p:spPr>
          <a:xfrm>
            <a:off x="457200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662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7" name="ic662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敬意をもって扱う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一礼・声かけ・丁寧な所作</a:t>
            </a:r>
            <a:endParaRPr lang="en-US" sz="2000" dirty="0"/>
          </a:p>
        </p:txBody>
      </p:sp>
      <p:sp>
        <p:nvSpPr>
          <p:cNvPr id="9" name="card663"/>
          <p:cNvSpPr/>
          <p:nvPr/>
        </p:nvSpPr>
        <p:spPr>
          <a:xfrm>
            <a:off x="6210148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664-circle"/>
          <p:cNvSpPr/>
          <p:nvPr/>
        </p:nvSpPr>
        <p:spPr>
          <a:xfrm>
            <a:off x="6374740" y="16855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1" name="ic664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84245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243420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番号は最後まで一つ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発見時の番号を引き渡しまで</a:t>
            </a:r>
            <a:endParaRPr lang="en-US" sz="2000" dirty="0"/>
          </a:p>
        </p:txBody>
      </p:sp>
      <p:sp>
        <p:nvSpPr>
          <p:cNvPr id="13" name="card665"/>
          <p:cNvSpPr/>
          <p:nvPr/>
        </p:nvSpPr>
        <p:spPr>
          <a:xfrm>
            <a:off x="457200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666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5" name="ic666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発見時の状況を記録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場所・日時・服装・所持品</a:t>
            </a:r>
            <a:endParaRPr lang="en-US" sz="2000" dirty="0"/>
          </a:p>
        </p:txBody>
      </p:sp>
      <p:sp>
        <p:nvSpPr>
          <p:cNvPr id="17" name="card667"/>
          <p:cNvSpPr/>
          <p:nvPr/>
        </p:nvSpPr>
        <p:spPr>
          <a:xfrm>
            <a:off x="6210148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668-circle"/>
          <p:cNvSpPr/>
          <p:nvPr/>
        </p:nvSpPr>
        <p:spPr>
          <a:xfrm>
            <a:off x="6374740" y="34381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9" name="ic668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359505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7243420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遺留品は御遺体と一緒に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同じ番号の袋で保管</a:t>
            </a:r>
            <a:endParaRPr lang="en-US" sz="2000" dirty="0"/>
          </a:p>
        </p:txBody>
      </p:sp>
      <p:sp>
        <p:nvSpPr>
          <p:cNvPr id="21" name="card669"/>
          <p:cNvSpPr/>
          <p:nvPr/>
        </p:nvSpPr>
        <p:spPr>
          <a:xfrm>
            <a:off x="457200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670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3" name="ic670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48585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安置中の状態を保つ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室温管理・ドライアイスは毎日交換</a:t>
            </a:r>
            <a:endParaRPr lang="en-US" sz="2000" dirty="0"/>
          </a:p>
        </p:txBody>
      </p:sp>
      <p:sp>
        <p:nvSpPr>
          <p:cNvPr id="25" name="card671"/>
          <p:cNvSpPr/>
          <p:nvPr/>
        </p:nvSpPr>
        <p:spPr>
          <a:xfrm>
            <a:off x="6210148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6" name="Text 18"/>
          <p:cNvSpPr txBox="1"/>
          <p:nvPr/>
        </p:nvSpPr>
        <p:spPr>
          <a:xfrm>
            <a:off x="6438748" y="4876800"/>
            <a:ext cx="5067148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敬意・番号・記録が、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確実な引き渡しの基本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47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腐敗臭への対応①　臭いを抑える</a:t>
            </a:r>
            <a:endParaRPr lang="en-US" sz="3000" dirty="0"/>
          </a:p>
        </p:txBody>
      </p:sp>
      <p:sp>
        <p:nvSpPr>
          <p:cNvPr id="3" name="ic672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672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673"/>
          <p:cNvSpPr/>
          <p:nvPr/>
        </p:nvSpPr>
        <p:spPr>
          <a:xfrm>
            <a:off x="457200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674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674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冷やして腐敗を遅らせる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ドライアイス 冬10kg・夏30kg/日</a:t>
            </a:r>
            <a:endParaRPr lang="en-US" sz="2000" dirty="0"/>
          </a:p>
        </p:txBody>
      </p:sp>
      <p:sp>
        <p:nvSpPr>
          <p:cNvPr id="9" name="card675"/>
          <p:cNvSpPr/>
          <p:nvPr/>
        </p:nvSpPr>
        <p:spPr>
          <a:xfrm>
            <a:off x="6210148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676-circle"/>
          <p:cNvSpPr/>
          <p:nvPr/>
        </p:nvSpPr>
        <p:spPr>
          <a:xfrm>
            <a:off x="6374740" y="16855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ic676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84245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243420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納体袋で密閉する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体液漏れは二重袋で防ぐ</a:t>
            </a:r>
            <a:endParaRPr lang="en-US" sz="2000" dirty="0"/>
          </a:p>
        </p:txBody>
      </p:sp>
      <p:sp>
        <p:nvSpPr>
          <p:cNvPr id="13" name="card677"/>
          <p:cNvSpPr/>
          <p:nvPr/>
        </p:nvSpPr>
        <p:spPr>
          <a:xfrm>
            <a:off x="457200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678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5" name="ic678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換気を徹底する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ドライアイスのCO2中毒に注意</a:t>
            </a:r>
            <a:endParaRPr lang="en-US" sz="2000" dirty="0"/>
          </a:p>
        </p:txBody>
      </p:sp>
      <p:sp>
        <p:nvSpPr>
          <p:cNvPr id="17" name="card679"/>
          <p:cNvSpPr/>
          <p:nvPr/>
        </p:nvSpPr>
        <p:spPr>
          <a:xfrm>
            <a:off x="6210148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680-circle"/>
          <p:cNvSpPr/>
          <p:nvPr/>
        </p:nvSpPr>
        <p:spPr>
          <a:xfrm>
            <a:off x="6374740" y="34381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9" name="ic680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359505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7243420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消臭剤・活性炭を活用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汚れはすぐ清掃する</a:t>
            </a:r>
            <a:endParaRPr lang="en-US" sz="2000" dirty="0"/>
          </a:p>
        </p:txBody>
      </p:sp>
      <p:sp>
        <p:nvSpPr>
          <p:cNvPr id="21" name="card681"/>
          <p:cNvSpPr/>
          <p:nvPr/>
        </p:nvSpPr>
        <p:spPr>
          <a:xfrm>
            <a:off x="457200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682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3" name="ic682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48585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作業員を守る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活性炭マスク・休憩所は風上</a:t>
            </a:r>
            <a:endParaRPr lang="en-US" sz="2000" dirty="0"/>
          </a:p>
        </p:txBody>
      </p:sp>
      <p:sp>
        <p:nvSpPr>
          <p:cNvPr id="25" name="card683"/>
          <p:cNvSpPr/>
          <p:nvPr/>
        </p:nvSpPr>
        <p:spPr>
          <a:xfrm>
            <a:off x="6210148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684-circle"/>
          <p:cNvSpPr/>
          <p:nvPr/>
        </p:nvSpPr>
        <p:spPr>
          <a:xfrm>
            <a:off x="6374740" y="51907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7" name="ic684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5347655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7243420" y="48585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作業後は着替え・入浴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臭いは心の負担にもなる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48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腐敗臭への対応②　作業員を守る</a:t>
            </a:r>
            <a:endParaRPr lang="en-US" sz="3000" dirty="0"/>
          </a:p>
        </p:txBody>
      </p:sp>
      <p:sp>
        <p:nvSpPr>
          <p:cNvPr id="3" name="ic685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685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686"/>
          <p:cNvSpPr/>
          <p:nvPr/>
        </p:nvSpPr>
        <p:spPr>
          <a:xfrm>
            <a:off x="457200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687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687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活性炭入りマスク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防臭マスクを交換しながら</a:t>
            </a:r>
            <a:endParaRPr lang="en-US" sz="2000" dirty="0"/>
          </a:p>
        </p:txBody>
      </p:sp>
      <p:sp>
        <p:nvSpPr>
          <p:cNvPr id="9" name="card688"/>
          <p:cNvSpPr/>
          <p:nvPr/>
        </p:nvSpPr>
        <p:spPr>
          <a:xfrm>
            <a:off x="6210148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689-circle"/>
          <p:cNvSpPr/>
          <p:nvPr/>
        </p:nvSpPr>
        <p:spPr>
          <a:xfrm>
            <a:off x="6374740" y="16855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ic689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84245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243420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休憩は臭いのない所で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風上・別棟・屋外など</a:t>
            </a:r>
            <a:endParaRPr lang="en-US" sz="2000" dirty="0"/>
          </a:p>
        </p:txBody>
      </p:sp>
      <p:sp>
        <p:nvSpPr>
          <p:cNvPr id="13" name="card690"/>
          <p:cNvSpPr/>
          <p:nvPr/>
        </p:nvSpPr>
        <p:spPr>
          <a:xfrm>
            <a:off x="457200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691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5" name="ic691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作業着は持ち帰らない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現地で着替え、分けて洗う</a:t>
            </a:r>
            <a:endParaRPr lang="en-US" sz="2000" dirty="0"/>
          </a:p>
        </p:txBody>
      </p:sp>
      <p:sp>
        <p:nvSpPr>
          <p:cNvPr id="17" name="card692"/>
          <p:cNvSpPr/>
          <p:nvPr/>
        </p:nvSpPr>
        <p:spPr>
          <a:xfrm>
            <a:off x="6210148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693-circle"/>
          <p:cNvSpPr/>
          <p:nvPr/>
        </p:nvSpPr>
        <p:spPr>
          <a:xfrm>
            <a:off x="6374740" y="34381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9" name="ic693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359505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7243420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入浴・洗髪をする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髪や皮膚の臭いを落とす</a:t>
            </a:r>
            <a:endParaRPr lang="en-US" sz="2000" dirty="0"/>
          </a:p>
        </p:txBody>
      </p:sp>
      <p:sp>
        <p:nvSpPr>
          <p:cNvPr id="21" name="card694"/>
          <p:cNvSpPr/>
          <p:nvPr/>
        </p:nvSpPr>
        <p:spPr>
          <a:xfrm>
            <a:off x="457200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695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3" name="ic695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48585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つらい時は交代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吐き気・頭痛は無理しない</a:t>
            </a:r>
            <a:endParaRPr lang="en-US" sz="2000" dirty="0"/>
          </a:p>
        </p:txBody>
      </p:sp>
      <p:sp>
        <p:nvSpPr>
          <p:cNvPr id="25" name="card696"/>
          <p:cNvSpPr/>
          <p:nvPr/>
        </p:nvSpPr>
        <p:spPr>
          <a:xfrm>
            <a:off x="6210148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697-circle"/>
          <p:cNvSpPr/>
          <p:nvPr/>
        </p:nvSpPr>
        <p:spPr>
          <a:xfrm>
            <a:off x="6374740" y="519074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7" name="ic697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5347655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7243420" y="48585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臭いでよみがえる記憶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自然な反応。相談してよい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49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ドライアイスの当て方</a:t>
            </a:r>
            <a:endParaRPr lang="en-US" sz="3000" dirty="0"/>
          </a:p>
        </p:txBody>
      </p:sp>
      <p:sp>
        <p:nvSpPr>
          <p:cNvPr id="3" name="ic698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698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699"/>
          <p:cNvSpPr/>
          <p:nvPr/>
        </p:nvSpPr>
        <p:spPr>
          <a:xfrm>
            <a:off x="457200" y="128016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700-circle"/>
          <p:cNvSpPr/>
          <p:nvPr/>
        </p:nvSpPr>
        <p:spPr>
          <a:xfrm>
            <a:off x="621792" y="1417320"/>
            <a:ext cx="571500" cy="571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8" name="ic700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522" y="1543050"/>
            <a:ext cx="320040" cy="32004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348740" y="135331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包んで扱う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新聞紙・タオルで包み、軍手で</a:t>
            </a:r>
            <a:endParaRPr lang="en-US" sz="2000" dirty="0"/>
          </a:p>
        </p:txBody>
      </p:sp>
      <p:sp>
        <p:nvSpPr>
          <p:cNvPr id="10" name="card701"/>
          <p:cNvSpPr/>
          <p:nvPr/>
        </p:nvSpPr>
        <p:spPr>
          <a:xfrm>
            <a:off x="6210148" y="128016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702-circle"/>
          <p:cNvSpPr/>
          <p:nvPr/>
        </p:nvSpPr>
        <p:spPr>
          <a:xfrm>
            <a:off x="6374740" y="1417320"/>
            <a:ext cx="571500" cy="57150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702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470" y="1543050"/>
            <a:ext cx="320040" cy="32004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101688" y="135331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胸から腹部に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喉元〜下腹部。胃腸は腐敗が早い</a:t>
            </a:r>
            <a:endParaRPr lang="en-US" sz="2000" dirty="0"/>
          </a:p>
        </p:txBody>
      </p:sp>
      <p:sp>
        <p:nvSpPr>
          <p:cNvPr id="14" name="card703"/>
          <p:cNvSpPr/>
          <p:nvPr/>
        </p:nvSpPr>
        <p:spPr>
          <a:xfrm>
            <a:off x="457200" y="235458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704-circle"/>
          <p:cNvSpPr/>
          <p:nvPr/>
        </p:nvSpPr>
        <p:spPr>
          <a:xfrm>
            <a:off x="621792" y="2491740"/>
            <a:ext cx="571500" cy="57150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6" name="ic704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522" y="2617470"/>
            <a:ext cx="320040" cy="32004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348740" y="242773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真下だけが冷える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当てた直下にしか効果がない</a:t>
            </a:r>
            <a:endParaRPr lang="en-US" sz="2000" dirty="0"/>
          </a:p>
        </p:txBody>
      </p:sp>
      <p:sp>
        <p:nvSpPr>
          <p:cNvPr id="18" name="card705"/>
          <p:cNvSpPr/>
          <p:nvPr/>
        </p:nvSpPr>
        <p:spPr>
          <a:xfrm>
            <a:off x="6210148" y="235458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706-circle"/>
          <p:cNvSpPr/>
          <p:nvPr/>
        </p:nvSpPr>
        <p:spPr>
          <a:xfrm>
            <a:off x="6374740" y="2491740"/>
            <a:ext cx="571500" cy="5715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0" name="ic706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470" y="2617470"/>
            <a:ext cx="320040" cy="32004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7101688" y="242773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初日は20kg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最初にしっかり冷やすと効果的</a:t>
            </a:r>
            <a:endParaRPr lang="en-US" sz="2000" dirty="0"/>
          </a:p>
        </p:txBody>
      </p:sp>
      <p:sp>
        <p:nvSpPr>
          <p:cNvPr id="22" name="card707"/>
          <p:cNvSpPr/>
          <p:nvPr/>
        </p:nvSpPr>
        <p:spPr>
          <a:xfrm>
            <a:off x="457200" y="342900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708-circle"/>
          <p:cNvSpPr/>
          <p:nvPr/>
        </p:nvSpPr>
        <p:spPr>
          <a:xfrm>
            <a:off x="621792" y="3566160"/>
            <a:ext cx="571500" cy="5715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4" name="ic708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522" y="3691890"/>
            <a:ext cx="320040" cy="32004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348740" y="350215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見えないように覆う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タオルやシーツで覆う</a:t>
            </a:r>
            <a:endParaRPr lang="en-US" sz="2000" dirty="0"/>
          </a:p>
        </p:txBody>
      </p:sp>
      <p:sp>
        <p:nvSpPr>
          <p:cNvPr id="26" name="card709"/>
          <p:cNvSpPr/>
          <p:nvPr/>
        </p:nvSpPr>
        <p:spPr>
          <a:xfrm>
            <a:off x="6210148" y="342900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710-circle"/>
          <p:cNvSpPr/>
          <p:nvPr/>
        </p:nvSpPr>
        <p:spPr>
          <a:xfrm>
            <a:off x="6374740" y="3566160"/>
            <a:ext cx="571500" cy="5715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8" name="ic710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0470" y="3691890"/>
            <a:ext cx="320040" cy="32004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7101688" y="350215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大量使用時は換気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換気に十分配慮する</a:t>
            </a:r>
            <a:endParaRPr lang="en-US" sz="2000" dirty="0"/>
          </a:p>
        </p:txBody>
      </p:sp>
      <p:sp>
        <p:nvSpPr>
          <p:cNvPr id="30" name="card711"/>
          <p:cNvSpPr/>
          <p:nvPr/>
        </p:nvSpPr>
        <p:spPr>
          <a:xfrm>
            <a:off x="457200" y="450342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712-circle"/>
          <p:cNvSpPr/>
          <p:nvPr/>
        </p:nvSpPr>
        <p:spPr>
          <a:xfrm>
            <a:off x="621792" y="4640580"/>
            <a:ext cx="571500" cy="571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32" name="ic712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522" y="4766310"/>
            <a:ext cx="320040" cy="32004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348740" y="457657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長距離搬送では補充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搬送中もドライアイスを補充</a:t>
            </a:r>
            <a:endParaRPr lang="en-US" sz="2000" dirty="0"/>
          </a:p>
        </p:txBody>
      </p:sp>
      <p:sp>
        <p:nvSpPr>
          <p:cNvPr id="34" name="card713"/>
          <p:cNvSpPr/>
          <p:nvPr/>
        </p:nvSpPr>
        <p:spPr>
          <a:xfrm>
            <a:off x="457200" y="5486400"/>
            <a:ext cx="11277295" cy="822960"/>
          </a:xfrm>
          <a:prstGeom prst="roundRect">
            <a:avLst>
              <a:gd name="adj" fmla="val 11111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35" name="Text 24"/>
          <p:cNvSpPr txBox="1"/>
          <p:nvPr/>
        </p:nvSpPr>
        <p:spPr>
          <a:xfrm>
            <a:off x="640080" y="548640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国際マニュアル（ICRC/WHO）は冷蔵（2〜4℃）を第一とし、ドライアイスにはCO2中毒・凍傷の危険があるとしています。使う時は必ず換気します。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50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安置室の室温とCO2の基準</a:t>
            </a:r>
            <a:endParaRPr lang="en-US" sz="3000" dirty="0"/>
          </a:p>
        </p:txBody>
      </p:sp>
      <p:sp>
        <p:nvSpPr>
          <p:cNvPr id="3" name="ic714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714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715"/>
          <p:cNvSpPr/>
          <p:nvPr/>
        </p:nvSpPr>
        <p:spPr>
          <a:xfrm>
            <a:off x="457200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716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716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安置だけの部屋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18℃未満でよい・CO2 5,000ppm</a:t>
            </a:r>
            <a:endParaRPr lang="en-US" sz="2000" dirty="0"/>
          </a:p>
        </p:txBody>
      </p:sp>
      <p:sp>
        <p:nvSpPr>
          <p:cNvPr id="10" name="card717"/>
          <p:cNvSpPr/>
          <p:nvPr/>
        </p:nvSpPr>
        <p:spPr>
          <a:xfrm>
            <a:off x="6210148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718-circle"/>
          <p:cNvSpPr/>
          <p:nvPr/>
        </p:nvSpPr>
        <p:spPr>
          <a:xfrm>
            <a:off x="6374740" y="14664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2" name="ic718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243420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職員が作業する部屋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18〜28℃・CO2 5,000ppm</a:t>
            </a:r>
            <a:endParaRPr lang="en-US" sz="2000" dirty="0"/>
          </a:p>
        </p:txBody>
      </p:sp>
      <p:sp>
        <p:nvSpPr>
          <p:cNvPr id="14" name="card719"/>
          <p:cNvSpPr/>
          <p:nvPr/>
        </p:nvSpPr>
        <p:spPr>
          <a:xfrm>
            <a:off x="457200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720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6" name="ic720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ご遺族が入る部屋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18〜28℃・CO2 3,000〜3,500ppm</a:t>
            </a:r>
            <a:endParaRPr lang="en-US" sz="2000" dirty="0"/>
          </a:p>
        </p:txBody>
      </p:sp>
      <p:sp>
        <p:nvSpPr>
          <p:cNvPr id="18" name="card721"/>
          <p:cNvSpPr/>
          <p:nvPr/>
        </p:nvSpPr>
        <p:spPr>
          <a:xfrm>
            <a:off x="6210148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722-circle"/>
          <p:cNvSpPr/>
          <p:nvPr/>
        </p:nvSpPr>
        <p:spPr>
          <a:xfrm>
            <a:off x="6374740" y="278091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0" name="ic722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7243420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換気の目安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20〜30分に1回、対角の窓を開ける</a:t>
            </a:r>
            <a:endParaRPr lang="en-US" sz="2000" dirty="0"/>
          </a:p>
        </p:txBody>
      </p:sp>
      <p:sp>
        <p:nvSpPr>
          <p:cNvPr id="22" name="card723"/>
          <p:cNvSpPr/>
          <p:nvPr/>
        </p:nvSpPr>
        <p:spPr>
          <a:xfrm>
            <a:off x="457200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724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4" name="ic724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作業は短時間に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ドライアイス作業は15分前後まで</a:t>
            </a:r>
            <a:endParaRPr lang="en-US" sz="2000" dirty="0"/>
          </a:p>
        </p:txBody>
      </p:sp>
      <p:sp>
        <p:nvSpPr>
          <p:cNvPr id="26" name="card725"/>
          <p:cNvSpPr/>
          <p:nvPr/>
        </p:nvSpPr>
        <p:spPr>
          <a:xfrm>
            <a:off x="6210148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726-circle"/>
          <p:cNvSpPr/>
          <p:nvPr/>
        </p:nvSpPr>
        <p:spPr>
          <a:xfrm>
            <a:off x="6374740" y="40953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8" name="ic726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7243420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棺をのぞき込まない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顔を入れると死亡事故の危険</a:t>
            </a:r>
            <a:endParaRPr lang="en-US" sz="2000" dirty="0"/>
          </a:p>
        </p:txBody>
      </p:sp>
      <p:sp>
        <p:nvSpPr>
          <p:cNvPr id="30" name="card727"/>
          <p:cNvSpPr/>
          <p:nvPr/>
        </p:nvSpPr>
        <p:spPr>
          <a:xfrm>
            <a:off x="457200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728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32" name="ic728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棺を開けるのは短く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1回2〜3分以内。職員が立会う</a:t>
            </a:r>
            <a:endParaRPr lang="en-US" sz="2000" dirty="0"/>
          </a:p>
        </p:txBody>
      </p:sp>
      <p:sp>
        <p:nvSpPr>
          <p:cNvPr id="34" name="card729"/>
          <p:cNvSpPr/>
          <p:nvPr/>
        </p:nvSpPr>
        <p:spPr>
          <a:xfrm>
            <a:off x="6210148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730-circle"/>
          <p:cNvSpPr/>
          <p:nvPr/>
        </p:nvSpPr>
        <p:spPr>
          <a:xfrm>
            <a:off x="6374740" y="54098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36" name="ic730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31651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7243420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付き添いの夜に注意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CO2は床にたまる。定期的に換気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51</a:t>
            </a:fld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ご家族への対応と引き渡し</a:t>
            </a:r>
            <a:endParaRPr lang="en-US" sz="3000" dirty="0"/>
          </a:p>
        </p:txBody>
      </p:sp>
      <p:sp>
        <p:nvSpPr>
          <p:cNvPr id="3" name="ic731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731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732"/>
          <p:cNvSpPr/>
          <p:nvPr/>
        </p:nvSpPr>
        <p:spPr>
          <a:xfrm>
            <a:off x="457200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733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733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手順と見通しを説明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確認の流れ・待ち時間を伝える</a:t>
            </a:r>
            <a:endParaRPr lang="en-US" sz="2000" dirty="0"/>
          </a:p>
        </p:txBody>
      </p:sp>
      <p:sp>
        <p:nvSpPr>
          <p:cNvPr id="9" name="card734"/>
          <p:cNvSpPr/>
          <p:nvPr/>
        </p:nvSpPr>
        <p:spPr>
          <a:xfrm>
            <a:off x="6210148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735-circle"/>
          <p:cNvSpPr/>
          <p:nvPr/>
        </p:nvSpPr>
        <p:spPr>
          <a:xfrm>
            <a:off x="6374740" y="16855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ic735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84245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243420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対面前に状態を伝える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心の準備ができるよう配慮</a:t>
            </a:r>
            <a:endParaRPr lang="en-US" sz="2000" dirty="0"/>
          </a:p>
        </p:txBody>
      </p:sp>
      <p:sp>
        <p:nvSpPr>
          <p:cNvPr id="13" name="card736"/>
          <p:cNvSpPr/>
          <p:nvPr/>
        </p:nvSpPr>
        <p:spPr>
          <a:xfrm>
            <a:off x="457200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737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5" name="ic737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急かさず、話を聴く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安易な励ましは避ける</a:t>
            </a:r>
            <a:endParaRPr lang="en-US" sz="2000" dirty="0"/>
          </a:p>
        </p:txBody>
      </p:sp>
      <p:sp>
        <p:nvSpPr>
          <p:cNvPr id="17" name="card738"/>
          <p:cNvSpPr/>
          <p:nvPr/>
        </p:nvSpPr>
        <p:spPr>
          <a:xfrm>
            <a:off x="6210148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739-circle"/>
          <p:cNvSpPr/>
          <p:nvPr/>
        </p:nvSpPr>
        <p:spPr>
          <a:xfrm>
            <a:off x="6374740" y="34381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9" name="ic739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359505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7243420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書類と遺品の返還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検案書・火葬許可・受領書</a:t>
            </a:r>
            <a:endParaRPr lang="en-US" sz="2000" dirty="0"/>
          </a:p>
        </p:txBody>
      </p:sp>
      <p:sp>
        <p:nvSpPr>
          <p:cNvPr id="21" name="card740"/>
          <p:cNvSpPr/>
          <p:nvPr/>
        </p:nvSpPr>
        <p:spPr>
          <a:xfrm>
            <a:off x="457200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741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3" name="ic741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48585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支援の窓口につなぐ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葬儀・相談窓口の案内</a:t>
            </a:r>
            <a:endParaRPr lang="en-US" sz="2000" dirty="0"/>
          </a:p>
        </p:txBody>
      </p:sp>
      <p:sp>
        <p:nvSpPr>
          <p:cNvPr id="25" name="card742"/>
          <p:cNvSpPr/>
          <p:nvPr/>
        </p:nvSpPr>
        <p:spPr>
          <a:xfrm>
            <a:off x="6210148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6" name="Text 18"/>
          <p:cNvSpPr txBox="1"/>
          <p:nvPr/>
        </p:nvSpPr>
        <p:spPr>
          <a:xfrm>
            <a:off x="6438748" y="4876800"/>
            <a:ext cx="5067148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ご家族の悲しみに寄り添い、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一つひとつ丁寧に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52</a:t>
            </a:fld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ご遺族への配慮①　対面の前に</a:t>
            </a:r>
            <a:endParaRPr lang="en-US" sz="3000" dirty="0"/>
          </a:p>
        </p:txBody>
      </p:sp>
      <p:sp>
        <p:nvSpPr>
          <p:cNvPr id="3" name="ic743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743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234440"/>
            <a:ext cx="112772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ショック・否認・怒り・自責は自然な反応。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受け止める姿勢で接する。</a:t>
            </a:r>
            <a:endParaRPr lang="en-US" sz="2000" dirty="0"/>
          </a:p>
        </p:txBody>
      </p:sp>
      <p:sp>
        <p:nvSpPr>
          <p:cNvPr id="6" name="card744"/>
          <p:cNvSpPr/>
          <p:nvPr/>
        </p:nvSpPr>
        <p:spPr>
          <a:xfrm>
            <a:off x="457200" y="2148840"/>
            <a:ext cx="5524348" cy="1234440"/>
          </a:xfrm>
          <a:prstGeom prst="roundRect">
            <a:avLst>
              <a:gd name="adj" fmla="val 74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745-circle"/>
          <p:cNvSpPr/>
          <p:nvPr/>
        </p:nvSpPr>
        <p:spPr>
          <a:xfrm>
            <a:off x="621792" y="24094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8" name="ic745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566355"/>
            <a:ext cx="399410" cy="39941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90472" y="2221992"/>
            <a:ext cx="4353916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静かな個別の場所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他の家族と分けて待つ</a:t>
            </a:r>
            <a:endParaRPr lang="en-US" sz="2000" dirty="0"/>
          </a:p>
        </p:txBody>
      </p:sp>
      <p:sp>
        <p:nvSpPr>
          <p:cNvPr id="10" name="card746"/>
          <p:cNvSpPr/>
          <p:nvPr/>
        </p:nvSpPr>
        <p:spPr>
          <a:xfrm>
            <a:off x="6210148" y="2148840"/>
            <a:ext cx="5524348" cy="1234440"/>
          </a:xfrm>
          <a:prstGeom prst="roundRect">
            <a:avLst>
              <a:gd name="adj" fmla="val 74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747-circle"/>
          <p:cNvSpPr/>
          <p:nvPr/>
        </p:nvSpPr>
        <p:spPr>
          <a:xfrm>
            <a:off x="6374740" y="24094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747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2566355"/>
            <a:ext cx="399410" cy="39941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7243420" y="2221992"/>
            <a:ext cx="4353916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見通しを伝える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流れと待ち時間を説明</a:t>
            </a:r>
            <a:endParaRPr lang="en-US" sz="2000" dirty="0"/>
          </a:p>
        </p:txBody>
      </p:sp>
      <p:sp>
        <p:nvSpPr>
          <p:cNvPr id="14" name="card748"/>
          <p:cNvSpPr/>
          <p:nvPr/>
        </p:nvSpPr>
        <p:spPr>
          <a:xfrm>
            <a:off x="457200" y="3611880"/>
            <a:ext cx="5524348" cy="1234440"/>
          </a:xfrm>
          <a:prstGeom prst="roundRect">
            <a:avLst>
              <a:gd name="adj" fmla="val 74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749-circle"/>
          <p:cNvSpPr/>
          <p:nvPr/>
        </p:nvSpPr>
        <p:spPr>
          <a:xfrm>
            <a:off x="621792" y="387248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749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4029395"/>
            <a:ext cx="399410" cy="39941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490472" y="3685032"/>
            <a:ext cx="4353916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まず写真・遺品で確認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直接の対面の前に確認してもらう</a:t>
            </a:r>
            <a:endParaRPr lang="en-US" sz="2000" dirty="0"/>
          </a:p>
        </p:txBody>
      </p:sp>
      <p:sp>
        <p:nvSpPr>
          <p:cNvPr id="18" name="card750"/>
          <p:cNvSpPr/>
          <p:nvPr/>
        </p:nvSpPr>
        <p:spPr>
          <a:xfrm>
            <a:off x="6210148" y="3611880"/>
            <a:ext cx="5524348" cy="1234440"/>
          </a:xfrm>
          <a:prstGeom prst="roundRect">
            <a:avLst>
              <a:gd name="adj" fmla="val 74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751-circle"/>
          <p:cNvSpPr/>
          <p:nvPr/>
        </p:nvSpPr>
        <p:spPr>
          <a:xfrm>
            <a:off x="6374740" y="387248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0" name="ic751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4029395"/>
            <a:ext cx="399410" cy="39941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7243420" y="3685032"/>
            <a:ext cx="4353916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状態を事前に伝える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正直に、穏やかな言葉で</a:t>
            </a:r>
            <a:endParaRPr lang="en-US" sz="2000" dirty="0"/>
          </a:p>
        </p:txBody>
      </p:sp>
      <p:sp>
        <p:nvSpPr>
          <p:cNvPr id="22" name="card752"/>
          <p:cNvSpPr/>
          <p:nvPr/>
        </p:nvSpPr>
        <p:spPr>
          <a:xfrm>
            <a:off x="457200" y="5074920"/>
            <a:ext cx="5524348" cy="1234440"/>
          </a:xfrm>
          <a:prstGeom prst="roundRect">
            <a:avLst>
              <a:gd name="adj" fmla="val 74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753-circle"/>
          <p:cNvSpPr/>
          <p:nvPr/>
        </p:nvSpPr>
        <p:spPr>
          <a:xfrm>
            <a:off x="621792" y="533552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4" name="ic753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492435"/>
            <a:ext cx="399410" cy="399410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1490472" y="5148072"/>
            <a:ext cx="4353916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対面はご家族が決める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誰が対面するか、無理に勧めない</a:t>
            </a:r>
            <a:endParaRPr lang="en-US" sz="2000" dirty="0"/>
          </a:p>
        </p:txBody>
      </p:sp>
      <p:sp>
        <p:nvSpPr>
          <p:cNvPr id="26" name="card754"/>
          <p:cNvSpPr/>
          <p:nvPr/>
        </p:nvSpPr>
        <p:spPr>
          <a:xfrm>
            <a:off x="6210148" y="5074920"/>
            <a:ext cx="5524348" cy="1234440"/>
          </a:xfrm>
          <a:prstGeom prst="roundRect">
            <a:avLst>
              <a:gd name="adj" fmla="val 740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755-circle"/>
          <p:cNvSpPr/>
          <p:nvPr/>
        </p:nvSpPr>
        <p:spPr>
          <a:xfrm>
            <a:off x="6374740" y="533552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8" name="ic755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5492435"/>
            <a:ext cx="399410" cy="399410"/>
          </a:xfrm>
          <a:prstGeom prst="rect">
            <a:avLst/>
          </a:prstGeom>
        </p:spPr>
      </p:pic>
      <p:sp>
        <p:nvSpPr>
          <p:cNvPr id="29" name="Text 20"/>
          <p:cNvSpPr txBox="1"/>
          <p:nvPr/>
        </p:nvSpPr>
        <p:spPr>
          <a:xfrm>
            <a:off x="7243420" y="5148072"/>
            <a:ext cx="4353916" cy="1088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付き添う職員を決める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同じ職員が続けて対応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53</a:t>
            </a:fld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写真による確認①　撮り方</a:t>
            </a:r>
            <a:endParaRPr lang="en-US" sz="3000" dirty="0"/>
          </a:p>
        </p:txBody>
      </p:sp>
      <p:sp>
        <p:nvSpPr>
          <p:cNvPr id="3" name="ic756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756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757"/>
          <p:cNvSpPr/>
          <p:nvPr/>
        </p:nvSpPr>
        <p:spPr>
          <a:xfrm>
            <a:off x="457200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758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7" name="ic758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番号札を写し込む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すべての写真に遺体番号を</a:t>
            </a:r>
            <a:endParaRPr lang="en-US" sz="2000" dirty="0"/>
          </a:p>
        </p:txBody>
      </p:sp>
      <p:sp>
        <p:nvSpPr>
          <p:cNvPr id="9" name="card759"/>
          <p:cNvSpPr/>
          <p:nvPr/>
        </p:nvSpPr>
        <p:spPr>
          <a:xfrm>
            <a:off x="6210148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760-circle"/>
          <p:cNvSpPr/>
          <p:nvPr/>
        </p:nvSpPr>
        <p:spPr>
          <a:xfrm>
            <a:off x="6374740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1" name="ic760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623380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243420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全体から部分へ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全体→特徴の順に撮る</a:t>
            </a:r>
            <a:endParaRPr lang="en-US" sz="2000" dirty="0"/>
          </a:p>
        </p:txBody>
      </p:sp>
      <p:sp>
        <p:nvSpPr>
          <p:cNvPr id="13" name="card761"/>
          <p:cNvSpPr/>
          <p:nvPr/>
        </p:nvSpPr>
        <p:spPr>
          <a:xfrm>
            <a:off x="457200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762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ic762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服装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色・柄・ブランド・サイズ表示</a:t>
            </a:r>
            <a:endParaRPr lang="en-US" sz="2000" dirty="0"/>
          </a:p>
        </p:txBody>
      </p:sp>
      <p:sp>
        <p:nvSpPr>
          <p:cNvPr id="17" name="card763"/>
          <p:cNvSpPr/>
          <p:nvPr/>
        </p:nvSpPr>
        <p:spPr>
          <a:xfrm>
            <a:off x="6210148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764-circle"/>
          <p:cNvSpPr/>
          <p:nvPr/>
        </p:nvSpPr>
        <p:spPr>
          <a:xfrm>
            <a:off x="6374740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9" name="ic764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2937830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7243420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持ち物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財布・鍵・携帯・お守りなど</a:t>
            </a:r>
            <a:endParaRPr lang="en-US" sz="2000" dirty="0"/>
          </a:p>
        </p:txBody>
      </p:sp>
      <p:sp>
        <p:nvSpPr>
          <p:cNvPr id="21" name="card765"/>
          <p:cNvSpPr/>
          <p:nvPr/>
        </p:nvSpPr>
        <p:spPr>
          <a:xfrm>
            <a:off x="457200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766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3" name="ic766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装身具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指輪の刻印・時計・眼鏡</a:t>
            </a:r>
            <a:endParaRPr lang="en-US" sz="2000" dirty="0"/>
          </a:p>
        </p:txBody>
      </p:sp>
      <p:sp>
        <p:nvSpPr>
          <p:cNvPr id="25" name="card767"/>
          <p:cNvSpPr/>
          <p:nvPr/>
        </p:nvSpPr>
        <p:spPr>
          <a:xfrm>
            <a:off x="6210148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768-circle"/>
          <p:cNvSpPr/>
          <p:nvPr/>
        </p:nvSpPr>
        <p:spPr>
          <a:xfrm>
            <a:off x="6374740" y="40953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7" name="ic768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4252280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7243420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無地のシートの上で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物差しを添え、汚れは軽く落とす</a:t>
            </a:r>
            <a:endParaRPr lang="en-US" sz="2000" dirty="0"/>
          </a:p>
        </p:txBody>
      </p:sp>
      <p:sp>
        <p:nvSpPr>
          <p:cNvPr id="29" name="card769"/>
          <p:cNvSpPr/>
          <p:nvPr/>
        </p:nvSpPr>
        <p:spPr>
          <a:xfrm>
            <a:off x="457200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30" name="Text 21"/>
          <p:cNvSpPr txBox="1"/>
          <p:nvPr/>
        </p:nvSpPr>
        <p:spPr>
          <a:xfrm>
            <a:off x="685800" y="5314950"/>
            <a:ext cx="5067148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身体の特徴（手術痕・入れ墨等）は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警察の指示で撮影・管理する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54</a:t>
            </a:fld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写真による確認②　確認用ファイル</a:t>
            </a:r>
            <a:endParaRPr lang="en-US" sz="3000" dirty="0"/>
          </a:p>
        </p:txBody>
      </p:sp>
      <p:sp>
        <p:nvSpPr>
          <p:cNvPr id="3" name="ic770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770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234440"/>
            <a:ext cx="112772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持ち物・服装の写真を番号ごとに1冊にまとめる</a:t>
            </a:r>
            <a:endParaRPr lang="en-US" sz="2000" dirty="0"/>
          </a:p>
        </p:txBody>
      </p:sp>
      <p:sp>
        <p:nvSpPr>
          <p:cNvPr id="6" name="photo0"/>
          <p:cNvSpPr/>
          <p:nvPr/>
        </p:nvSpPr>
        <p:spPr>
          <a:xfrm>
            <a:off x="457200" y="1874520"/>
            <a:ext cx="3576218" cy="2080260"/>
          </a:xfrm>
          <a:prstGeom prst="roundRect">
            <a:avLst>
              <a:gd name="adj" fmla="val 3516"/>
            </a:avLst>
          </a:prstGeom>
          <a:solidFill>
            <a:srgbClr val="FFFFFF"/>
          </a:solidFill>
          <a:ln w="25400">
            <a:solidFill>
              <a:srgbClr val="9AA5A0"/>
            </a:solidFill>
            <a:prstDash val="solid"/>
          </a:ln>
          <a:effectLst>
            <a:outerShdw sx="100000" sy="100000" kx="0" ky="0" algn="bl" rotWithShape="0" blurRad="50800" dist="25400" dir="2700000">
              <a:srgbClr val="999999">
                <a:alpha val="30000"/>
              </a:srgbClr>
            </a:outerShdw>
          </a:effectLst>
        </p:spPr>
      </p:sp>
      <p:sp>
        <p:nvSpPr>
          <p:cNvPr id="7" name="ptag0"/>
          <p:cNvSpPr/>
          <p:nvPr/>
        </p:nvSpPr>
        <p:spPr>
          <a:xfrm>
            <a:off x="566928" y="1984248"/>
            <a:ext cx="1600200" cy="384048"/>
          </a:xfrm>
          <a:prstGeom prst="roundRect">
            <a:avLst>
              <a:gd name="adj" fmla="val 19048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66928" y="1984248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A-0001-1</a:t>
            </a:r>
            <a:endParaRPr lang="en-US" sz="2000" dirty="0"/>
          </a:p>
        </p:txBody>
      </p:sp>
      <p:sp>
        <p:nvSpPr>
          <p:cNvPr id="9" name="pbg0"/>
          <p:cNvSpPr/>
          <p:nvPr/>
        </p:nvSpPr>
        <p:spPr>
          <a:xfrm>
            <a:off x="566928" y="2441448"/>
            <a:ext cx="3356762" cy="982980"/>
          </a:xfrm>
          <a:prstGeom prst="rect">
            <a:avLst/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pic>
        <p:nvPicPr>
          <p:cNvPr id="10" name="picon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679" y="2464308"/>
            <a:ext cx="937260" cy="93726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48640" y="3479292"/>
            <a:ext cx="33933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上着</a:t>
            </a:r>
            <a:endParaRPr lang="en-US" sz="2000" dirty="0"/>
          </a:p>
        </p:txBody>
      </p:sp>
      <p:sp>
        <p:nvSpPr>
          <p:cNvPr id="12" name="photo1"/>
          <p:cNvSpPr/>
          <p:nvPr/>
        </p:nvSpPr>
        <p:spPr>
          <a:xfrm>
            <a:off x="4307738" y="1874520"/>
            <a:ext cx="3576218" cy="2080260"/>
          </a:xfrm>
          <a:prstGeom prst="roundRect">
            <a:avLst>
              <a:gd name="adj" fmla="val 3516"/>
            </a:avLst>
          </a:prstGeom>
          <a:solidFill>
            <a:srgbClr val="FFFFFF"/>
          </a:solidFill>
          <a:ln w="25400">
            <a:solidFill>
              <a:srgbClr val="9AA5A0"/>
            </a:solidFill>
            <a:prstDash val="solid"/>
          </a:ln>
          <a:effectLst>
            <a:outerShdw sx="100000" sy="100000" kx="0" ky="0" algn="bl" rotWithShape="0" blurRad="50800" dist="25400" dir="2700000">
              <a:srgbClr val="999999">
                <a:alpha val="30000"/>
              </a:srgbClr>
            </a:outerShdw>
          </a:effectLst>
        </p:spPr>
      </p:sp>
      <p:sp>
        <p:nvSpPr>
          <p:cNvPr id="13" name="ptag1"/>
          <p:cNvSpPr/>
          <p:nvPr/>
        </p:nvSpPr>
        <p:spPr>
          <a:xfrm>
            <a:off x="4417466" y="1984248"/>
            <a:ext cx="1600200" cy="384048"/>
          </a:xfrm>
          <a:prstGeom prst="roundRect">
            <a:avLst>
              <a:gd name="adj" fmla="val 19048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4417466" y="1984248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A-0001-2</a:t>
            </a:r>
            <a:endParaRPr lang="en-US" sz="2000" dirty="0"/>
          </a:p>
        </p:txBody>
      </p:sp>
      <p:sp>
        <p:nvSpPr>
          <p:cNvPr id="15" name="pbg1"/>
          <p:cNvSpPr/>
          <p:nvPr/>
        </p:nvSpPr>
        <p:spPr>
          <a:xfrm>
            <a:off x="4417466" y="2441448"/>
            <a:ext cx="3356762" cy="982980"/>
          </a:xfrm>
          <a:prstGeom prst="rect">
            <a:avLst/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pic>
        <p:nvPicPr>
          <p:cNvPr id="16" name="picon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7218" y="2464308"/>
            <a:ext cx="937260" cy="93726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4399178" y="3479292"/>
            <a:ext cx="33933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ズボン・靴</a:t>
            </a:r>
            <a:endParaRPr lang="en-US" sz="2000" dirty="0"/>
          </a:p>
        </p:txBody>
      </p:sp>
      <p:sp>
        <p:nvSpPr>
          <p:cNvPr id="18" name="photo2"/>
          <p:cNvSpPr/>
          <p:nvPr/>
        </p:nvSpPr>
        <p:spPr>
          <a:xfrm>
            <a:off x="8158277" y="1874520"/>
            <a:ext cx="3576218" cy="2080260"/>
          </a:xfrm>
          <a:prstGeom prst="roundRect">
            <a:avLst>
              <a:gd name="adj" fmla="val 3516"/>
            </a:avLst>
          </a:prstGeom>
          <a:solidFill>
            <a:srgbClr val="FFFFFF"/>
          </a:solidFill>
          <a:ln w="25400">
            <a:solidFill>
              <a:srgbClr val="9AA5A0"/>
            </a:solidFill>
            <a:prstDash val="solid"/>
          </a:ln>
          <a:effectLst>
            <a:outerShdw sx="100000" sy="100000" kx="0" ky="0" algn="bl" rotWithShape="0" blurRad="50800" dist="25400" dir="2700000">
              <a:srgbClr val="999999">
                <a:alpha val="30000"/>
              </a:srgbClr>
            </a:outerShdw>
          </a:effectLst>
        </p:spPr>
      </p:sp>
      <p:sp>
        <p:nvSpPr>
          <p:cNvPr id="19" name="ptag2"/>
          <p:cNvSpPr/>
          <p:nvPr/>
        </p:nvSpPr>
        <p:spPr>
          <a:xfrm>
            <a:off x="8268005" y="1984248"/>
            <a:ext cx="1600200" cy="384048"/>
          </a:xfrm>
          <a:prstGeom prst="roundRect">
            <a:avLst>
              <a:gd name="adj" fmla="val 19048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0" name="Text 15"/>
          <p:cNvSpPr txBox="1"/>
          <p:nvPr/>
        </p:nvSpPr>
        <p:spPr>
          <a:xfrm>
            <a:off x="8268005" y="1984248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A-0001-3</a:t>
            </a:r>
            <a:endParaRPr lang="en-US" sz="2000" dirty="0"/>
          </a:p>
        </p:txBody>
      </p:sp>
      <p:sp>
        <p:nvSpPr>
          <p:cNvPr id="21" name="pbg2"/>
          <p:cNvSpPr/>
          <p:nvPr/>
        </p:nvSpPr>
        <p:spPr>
          <a:xfrm>
            <a:off x="8268005" y="2441448"/>
            <a:ext cx="3356762" cy="982980"/>
          </a:xfrm>
          <a:prstGeom prst="rect">
            <a:avLst/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pic>
        <p:nvPicPr>
          <p:cNvPr id="22" name="picon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7756" y="2464308"/>
            <a:ext cx="937260" cy="937260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8249717" y="3479292"/>
            <a:ext cx="33933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財布・鍵</a:t>
            </a:r>
            <a:endParaRPr lang="en-US" sz="2000" dirty="0"/>
          </a:p>
        </p:txBody>
      </p:sp>
      <p:sp>
        <p:nvSpPr>
          <p:cNvPr id="24" name="photo3"/>
          <p:cNvSpPr/>
          <p:nvPr/>
        </p:nvSpPr>
        <p:spPr>
          <a:xfrm>
            <a:off x="457200" y="4229100"/>
            <a:ext cx="3576218" cy="2080260"/>
          </a:xfrm>
          <a:prstGeom prst="roundRect">
            <a:avLst>
              <a:gd name="adj" fmla="val 3516"/>
            </a:avLst>
          </a:prstGeom>
          <a:solidFill>
            <a:srgbClr val="FFFFFF"/>
          </a:solidFill>
          <a:ln w="25400">
            <a:solidFill>
              <a:srgbClr val="9AA5A0"/>
            </a:solidFill>
            <a:prstDash val="solid"/>
          </a:ln>
          <a:effectLst>
            <a:outerShdw sx="100000" sy="100000" kx="0" ky="0" algn="bl" rotWithShape="0" blurRad="50800" dist="25400" dir="2700000">
              <a:srgbClr val="999999">
                <a:alpha val="30000"/>
              </a:srgbClr>
            </a:outerShdw>
          </a:effectLst>
        </p:spPr>
      </p:sp>
      <p:sp>
        <p:nvSpPr>
          <p:cNvPr id="25" name="ptag3"/>
          <p:cNvSpPr/>
          <p:nvPr/>
        </p:nvSpPr>
        <p:spPr>
          <a:xfrm>
            <a:off x="566928" y="4338828"/>
            <a:ext cx="1600200" cy="384048"/>
          </a:xfrm>
          <a:prstGeom prst="roundRect">
            <a:avLst>
              <a:gd name="adj" fmla="val 19048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6" name="Text 20"/>
          <p:cNvSpPr txBox="1"/>
          <p:nvPr/>
        </p:nvSpPr>
        <p:spPr>
          <a:xfrm>
            <a:off x="566928" y="4338828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A-0001-4</a:t>
            </a:r>
            <a:endParaRPr lang="en-US" sz="2000" dirty="0"/>
          </a:p>
        </p:txBody>
      </p:sp>
      <p:sp>
        <p:nvSpPr>
          <p:cNvPr id="27" name="pbg3"/>
          <p:cNvSpPr/>
          <p:nvPr/>
        </p:nvSpPr>
        <p:spPr>
          <a:xfrm>
            <a:off x="566928" y="4796028"/>
            <a:ext cx="3356762" cy="982980"/>
          </a:xfrm>
          <a:prstGeom prst="rect">
            <a:avLst/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pic>
        <p:nvPicPr>
          <p:cNvPr id="28" name="picon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6679" y="4818888"/>
            <a:ext cx="937260" cy="93726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548640" y="5833872"/>
            <a:ext cx="33933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携帯電話</a:t>
            </a:r>
            <a:endParaRPr lang="en-US" sz="2000" dirty="0"/>
          </a:p>
        </p:txBody>
      </p:sp>
      <p:sp>
        <p:nvSpPr>
          <p:cNvPr id="30" name="photo4"/>
          <p:cNvSpPr/>
          <p:nvPr/>
        </p:nvSpPr>
        <p:spPr>
          <a:xfrm>
            <a:off x="4307738" y="4229100"/>
            <a:ext cx="3576218" cy="2080260"/>
          </a:xfrm>
          <a:prstGeom prst="roundRect">
            <a:avLst>
              <a:gd name="adj" fmla="val 3516"/>
            </a:avLst>
          </a:prstGeom>
          <a:solidFill>
            <a:srgbClr val="FFFFFF"/>
          </a:solidFill>
          <a:ln w="25400">
            <a:solidFill>
              <a:srgbClr val="9AA5A0"/>
            </a:solidFill>
            <a:prstDash val="solid"/>
          </a:ln>
          <a:effectLst>
            <a:outerShdw sx="100000" sy="100000" kx="0" ky="0" algn="bl" rotWithShape="0" blurRad="50800" dist="25400" dir="2700000">
              <a:srgbClr val="999999">
                <a:alpha val="30000"/>
              </a:srgbClr>
            </a:outerShdw>
          </a:effectLst>
        </p:spPr>
      </p:sp>
      <p:sp>
        <p:nvSpPr>
          <p:cNvPr id="31" name="ptag4"/>
          <p:cNvSpPr/>
          <p:nvPr/>
        </p:nvSpPr>
        <p:spPr>
          <a:xfrm>
            <a:off x="4417466" y="4338828"/>
            <a:ext cx="1600200" cy="384048"/>
          </a:xfrm>
          <a:prstGeom prst="roundRect">
            <a:avLst>
              <a:gd name="adj" fmla="val 19048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2" name="Text 25"/>
          <p:cNvSpPr txBox="1"/>
          <p:nvPr/>
        </p:nvSpPr>
        <p:spPr>
          <a:xfrm>
            <a:off x="4417466" y="4338828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A-0001-5</a:t>
            </a:r>
            <a:endParaRPr lang="en-US" sz="2000" dirty="0"/>
          </a:p>
        </p:txBody>
      </p:sp>
      <p:sp>
        <p:nvSpPr>
          <p:cNvPr id="33" name="pbg4"/>
          <p:cNvSpPr/>
          <p:nvPr/>
        </p:nvSpPr>
        <p:spPr>
          <a:xfrm>
            <a:off x="4417466" y="4796028"/>
            <a:ext cx="3356762" cy="982980"/>
          </a:xfrm>
          <a:prstGeom prst="rect">
            <a:avLst/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pic>
        <p:nvPicPr>
          <p:cNvPr id="34" name="picon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7218" y="4818888"/>
            <a:ext cx="937260" cy="937260"/>
          </a:xfrm>
          <a:prstGeom prst="rect">
            <a:avLst/>
          </a:prstGeom>
        </p:spPr>
      </p:pic>
      <p:sp>
        <p:nvSpPr>
          <p:cNvPr id="35" name="Text 27"/>
          <p:cNvSpPr txBox="1"/>
          <p:nvPr/>
        </p:nvSpPr>
        <p:spPr>
          <a:xfrm>
            <a:off x="4399178" y="5833872"/>
            <a:ext cx="33933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指輪・時計</a:t>
            </a:r>
            <a:endParaRPr lang="en-US" sz="2000" dirty="0"/>
          </a:p>
        </p:txBody>
      </p:sp>
      <p:sp>
        <p:nvSpPr>
          <p:cNvPr id="36" name="photo5"/>
          <p:cNvSpPr/>
          <p:nvPr/>
        </p:nvSpPr>
        <p:spPr>
          <a:xfrm>
            <a:off x="8158277" y="4229100"/>
            <a:ext cx="3576218" cy="2080260"/>
          </a:xfrm>
          <a:prstGeom prst="roundRect">
            <a:avLst>
              <a:gd name="adj" fmla="val 3516"/>
            </a:avLst>
          </a:prstGeom>
          <a:solidFill>
            <a:srgbClr val="FFFFFF"/>
          </a:solidFill>
          <a:ln w="25400">
            <a:solidFill>
              <a:srgbClr val="9AA5A0"/>
            </a:solidFill>
            <a:prstDash val="solid"/>
          </a:ln>
          <a:effectLst>
            <a:outerShdw sx="100000" sy="100000" kx="0" ky="0" algn="bl" rotWithShape="0" blurRad="50800" dist="25400" dir="2700000">
              <a:srgbClr val="999999">
                <a:alpha val="30000"/>
              </a:srgbClr>
            </a:outerShdw>
          </a:effectLst>
        </p:spPr>
      </p:sp>
      <p:sp>
        <p:nvSpPr>
          <p:cNvPr id="37" name="ptag5"/>
          <p:cNvSpPr/>
          <p:nvPr/>
        </p:nvSpPr>
        <p:spPr>
          <a:xfrm>
            <a:off x="8268005" y="4338828"/>
            <a:ext cx="1600200" cy="384048"/>
          </a:xfrm>
          <a:prstGeom prst="roundRect">
            <a:avLst>
              <a:gd name="adj" fmla="val 19048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8" name="Text 30"/>
          <p:cNvSpPr txBox="1"/>
          <p:nvPr/>
        </p:nvSpPr>
        <p:spPr>
          <a:xfrm>
            <a:off x="8268005" y="4338828"/>
            <a:ext cx="1600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A-0001-6</a:t>
            </a:r>
            <a:endParaRPr lang="en-US" sz="2000" dirty="0"/>
          </a:p>
        </p:txBody>
      </p:sp>
      <p:sp>
        <p:nvSpPr>
          <p:cNvPr id="39" name="pbg5"/>
          <p:cNvSpPr/>
          <p:nvPr/>
        </p:nvSpPr>
        <p:spPr>
          <a:xfrm>
            <a:off x="8268005" y="4796028"/>
            <a:ext cx="3356762" cy="982980"/>
          </a:xfrm>
          <a:prstGeom prst="rect">
            <a:avLst/>
          </a:prstGeom>
          <a:solidFill>
            <a:srgbClr val="EEF3F0"/>
          </a:solidFill>
          <a:ln w="12700">
            <a:solidFill>
              <a:srgbClr val="EEF3F0"/>
            </a:solidFill>
            <a:prstDash val="solid"/>
          </a:ln>
        </p:spPr>
      </p:sp>
      <p:pic>
        <p:nvPicPr>
          <p:cNvPr id="40" name="picon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77756" y="4818888"/>
            <a:ext cx="937260" cy="937260"/>
          </a:xfrm>
          <a:prstGeom prst="rect">
            <a:avLst/>
          </a:prstGeom>
        </p:spPr>
      </p:pic>
      <p:sp>
        <p:nvSpPr>
          <p:cNvPr id="41" name="Text 32"/>
          <p:cNvSpPr txBox="1"/>
          <p:nvPr/>
        </p:nvSpPr>
        <p:spPr>
          <a:xfrm>
            <a:off x="8249717" y="5833872"/>
            <a:ext cx="33933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眼鏡・お守り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55</a:t>
            </a:fld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写真による確認③　見ていただき方</a:t>
            </a:r>
            <a:endParaRPr lang="en-US" sz="3000" dirty="0"/>
          </a:p>
        </p:txBody>
      </p:sp>
      <p:sp>
        <p:nvSpPr>
          <p:cNvPr id="3" name="ic771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771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772"/>
          <p:cNvSpPr/>
          <p:nvPr/>
        </p:nvSpPr>
        <p:spPr>
          <a:xfrm>
            <a:off x="457200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773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7" name="ic773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個室で行う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職員が付き添い、急かさない</a:t>
            </a:r>
            <a:endParaRPr lang="en-US" sz="2000" dirty="0"/>
          </a:p>
        </p:txBody>
      </p:sp>
      <p:sp>
        <p:nvSpPr>
          <p:cNvPr id="9" name="card774"/>
          <p:cNvSpPr/>
          <p:nvPr/>
        </p:nvSpPr>
        <p:spPr>
          <a:xfrm>
            <a:off x="6210148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775-circle"/>
          <p:cNvSpPr/>
          <p:nvPr/>
        </p:nvSpPr>
        <p:spPr>
          <a:xfrm>
            <a:off x="6374740" y="14664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ic775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623380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243420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持ち物・服装から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顔の写真は必要な時だけ</a:t>
            </a:r>
            <a:endParaRPr lang="en-US" sz="2000" dirty="0"/>
          </a:p>
        </p:txBody>
      </p:sp>
      <p:sp>
        <p:nvSpPr>
          <p:cNvPr id="13" name="card776"/>
          <p:cNvSpPr/>
          <p:nvPr/>
        </p:nvSpPr>
        <p:spPr>
          <a:xfrm>
            <a:off x="457200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777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5" name="ic777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1枚ずつ見ていただく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番号順のファイルで</a:t>
            </a:r>
            <a:endParaRPr lang="en-US" sz="2000" dirty="0"/>
          </a:p>
        </p:txBody>
      </p:sp>
      <p:sp>
        <p:nvSpPr>
          <p:cNvPr id="17" name="card778"/>
          <p:cNvSpPr/>
          <p:nvPr/>
        </p:nvSpPr>
        <p:spPr>
          <a:xfrm>
            <a:off x="6210148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779-circle"/>
          <p:cNvSpPr/>
          <p:nvPr/>
        </p:nvSpPr>
        <p:spPr>
          <a:xfrm>
            <a:off x="6374740" y="27809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9" name="ic779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2937830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7243420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つらい写真は予告する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見るかどうかはご家族が選ぶ</a:t>
            </a:r>
            <a:endParaRPr lang="en-US" sz="2000" dirty="0"/>
          </a:p>
        </p:txBody>
      </p:sp>
      <p:sp>
        <p:nvSpPr>
          <p:cNvPr id="21" name="card780"/>
          <p:cNvSpPr/>
          <p:nvPr/>
        </p:nvSpPr>
        <p:spPr>
          <a:xfrm>
            <a:off x="457200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781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3" name="ic781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心当たりを記録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写真番号・確認者・続柄</a:t>
            </a:r>
            <a:endParaRPr lang="en-US" sz="2000" dirty="0"/>
          </a:p>
        </p:txBody>
      </p:sp>
      <p:sp>
        <p:nvSpPr>
          <p:cNvPr id="25" name="card782"/>
          <p:cNvSpPr/>
          <p:nvPr/>
        </p:nvSpPr>
        <p:spPr>
          <a:xfrm>
            <a:off x="6210148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783-circle"/>
          <p:cNvSpPr/>
          <p:nvPr/>
        </p:nvSpPr>
        <p:spPr>
          <a:xfrm>
            <a:off x="6374740" y="409536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7" name="ic783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4252280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7243420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写真を厳重に管理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撮影・持ち出しはさせない</a:t>
            </a:r>
            <a:endParaRPr lang="en-US" sz="2000" dirty="0"/>
          </a:p>
        </p:txBody>
      </p:sp>
      <p:sp>
        <p:nvSpPr>
          <p:cNvPr id="29" name="card784"/>
          <p:cNvSpPr/>
          <p:nvPr/>
        </p:nvSpPr>
        <p:spPr>
          <a:xfrm>
            <a:off x="457200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0" name="Text 21"/>
          <p:cNvSpPr txBox="1"/>
          <p:nvPr/>
        </p:nvSpPr>
        <p:spPr>
          <a:xfrm>
            <a:off x="685800" y="5314950"/>
            <a:ext cx="5067148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心当たりがあれば、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状態を説明してから対面へ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56</a:t>
            </a:fld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御遺体との引き合わせ方（手順）</a:t>
            </a:r>
            <a:endParaRPr lang="en-US" sz="3000" dirty="0"/>
          </a:p>
        </p:txBody>
      </p:sp>
      <p:sp>
        <p:nvSpPr>
          <p:cNvPr id="3" name="ic785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785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786"/>
          <p:cNvSpPr/>
          <p:nvPr/>
        </p:nvSpPr>
        <p:spPr>
          <a:xfrm>
            <a:off x="457200" y="1280160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num787"/>
          <p:cNvSpPr/>
          <p:nvPr/>
        </p:nvSpPr>
        <p:spPr>
          <a:xfrm>
            <a:off x="621792" y="1531620"/>
            <a:ext cx="603504" cy="6035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21792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1371600" y="1335024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写真・遺品で事前確認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心当たりのある番号を確かめる</a:t>
            </a:r>
            <a:endParaRPr lang="en-US" sz="2000" dirty="0"/>
          </a:p>
        </p:txBody>
      </p:sp>
      <p:sp>
        <p:nvSpPr>
          <p:cNvPr id="9" name="card788"/>
          <p:cNvSpPr/>
          <p:nvPr/>
        </p:nvSpPr>
        <p:spPr>
          <a:xfrm>
            <a:off x="457200" y="2587752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num789"/>
          <p:cNvSpPr/>
          <p:nvPr/>
        </p:nvSpPr>
        <p:spPr>
          <a:xfrm>
            <a:off x="621792" y="2839212"/>
            <a:ext cx="603504" cy="6035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21792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1371600" y="2642616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対面の意思を確認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誰が対面するかはご家族が決める</a:t>
            </a:r>
            <a:endParaRPr lang="en-US" sz="2000" dirty="0"/>
          </a:p>
        </p:txBody>
      </p:sp>
      <p:sp>
        <p:nvSpPr>
          <p:cNvPr id="13" name="card790"/>
          <p:cNvSpPr/>
          <p:nvPr/>
        </p:nvSpPr>
        <p:spPr>
          <a:xfrm>
            <a:off x="457200" y="3895344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num791"/>
          <p:cNvSpPr/>
          <p:nvPr/>
        </p:nvSpPr>
        <p:spPr>
          <a:xfrm>
            <a:off x="621792" y="4146804"/>
            <a:ext cx="603504" cy="6035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21792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950208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御遺体の状態を説明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見える部分・損傷を穏やかに</a:t>
            </a:r>
            <a:endParaRPr lang="en-US" sz="2000" dirty="0"/>
          </a:p>
        </p:txBody>
      </p:sp>
      <p:sp>
        <p:nvSpPr>
          <p:cNvPr id="17" name="card792"/>
          <p:cNvSpPr/>
          <p:nvPr/>
        </p:nvSpPr>
        <p:spPr>
          <a:xfrm>
            <a:off x="457200" y="5202936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num793"/>
          <p:cNvSpPr/>
          <p:nvPr/>
        </p:nvSpPr>
        <p:spPr>
          <a:xfrm>
            <a:off x="621792" y="5454396"/>
            <a:ext cx="603504" cy="6035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21792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20" name="Text 17"/>
          <p:cNvSpPr txBox="1"/>
          <p:nvPr/>
        </p:nvSpPr>
        <p:spPr>
          <a:xfrm>
            <a:off x="1371600" y="5257800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御遺体を整える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顔を清め、シーツで覆って整える</a:t>
            </a:r>
            <a:endParaRPr lang="en-US" sz="2000" dirty="0"/>
          </a:p>
        </p:txBody>
      </p:sp>
      <p:sp>
        <p:nvSpPr>
          <p:cNvPr id="21" name="card794"/>
          <p:cNvSpPr/>
          <p:nvPr/>
        </p:nvSpPr>
        <p:spPr>
          <a:xfrm>
            <a:off x="6210148" y="1280160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num795"/>
          <p:cNvSpPr/>
          <p:nvPr/>
        </p:nvSpPr>
        <p:spPr>
          <a:xfrm>
            <a:off x="6374740" y="1531620"/>
            <a:ext cx="603504" cy="6035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374740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4" name="Text 21"/>
          <p:cNvSpPr txBox="1"/>
          <p:nvPr/>
        </p:nvSpPr>
        <p:spPr>
          <a:xfrm>
            <a:off x="7124548" y="1335024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対面室へ案内する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職員が付き添い、ゆっくりと</a:t>
            </a:r>
            <a:endParaRPr lang="en-US" sz="2000" dirty="0"/>
          </a:p>
        </p:txBody>
      </p:sp>
      <p:sp>
        <p:nvSpPr>
          <p:cNvPr id="25" name="card796"/>
          <p:cNvSpPr/>
          <p:nvPr/>
        </p:nvSpPr>
        <p:spPr>
          <a:xfrm>
            <a:off x="6210148" y="2587752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num797"/>
          <p:cNvSpPr/>
          <p:nvPr/>
        </p:nvSpPr>
        <p:spPr>
          <a:xfrm>
            <a:off x="6374740" y="2839212"/>
            <a:ext cx="603504" cy="6035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6374740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</a:t>
            </a:r>
            <a:endParaRPr lang="en-US" sz="2400" dirty="0"/>
          </a:p>
        </p:txBody>
      </p:sp>
      <p:sp>
        <p:nvSpPr>
          <p:cNvPr id="28" name="Text 25"/>
          <p:cNvSpPr txBox="1"/>
          <p:nvPr/>
        </p:nvSpPr>
        <p:spPr>
          <a:xfrm>
            <a:off x="7124548" y="2642616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合図を待って覆いを外す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まず顔から。職員が静かに</a:t>
            </a:r>
            <a:endParaRPr lang="en-US" sz="2000" dirty="0"/>
          </a:p>
        </p:txBody>
      </p:sp>
      <p:sp>
        <p:nvSpPr>
          <p:cNvPr id="29" name="card798"/>
          <p:cNvSpPr/>
          <p:nvPr/>
        </p:nvSpPr>
        <p:spPr>
          <a:xfrm>
            <a:off x="6210148" y="3895344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num799"/>
          <p:cNvSpPr/>
          <p:nvPr/>
        </p:nvSpPr>
        <p:spPr>
          <a:xfrm>
            <a:off x="6374740" y="4146804"/>
            <a:ext cx="603504" cy="6035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6374740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</a:t>
            </a:r>
            <a:endParaRPr lang="en-US" sz="2400" dirty="0"/>
          </a:p>
        </p:txBody>
      </p:sp>
      <p:sp>
        <p:nvSpPr>
          <p:cNvPr id="32" name="Text 29"/>
          <p:cNvSpPr txBox="1"/>
          <p:nvPr/>
        </p:nvSpPr>
        <p:spPr>
          <a:xfrm>
            <a:off x="7124548" y="3950208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急かさずそばで待つ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触れ方は衛生面に配慮して案内</a:t>
            </a:r>
            <a:endParaRPr lang="en-US" sz="2000" dirty="0"/>
          </a:p>
        </p:txBody>
      </p:sp>
      <p:sp>
        <p:nvSpPr>
          <p:cNvPr id="33" name="card800"/>
          <p:cNvSpPr/>
          <p:nvPr/>
        </p:nvSpPr>
        <p:spPr>
          <a:xfrm>
            <a:off x="6210148" y="5202936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4" name="num801"/>
          <p:cNvSpPr/>
          <p:nvPr/>
        </p:nvSpPr>
        <p:spPr>
          <a:xfrm>
            <a:off x="6374740" y="5454396"/>
            <a:ext cx="603504" cy="603504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6374740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8</a:t>
            </a:r>
            <a:endParaRPr lang="en-US" sz="2400" dirty="0"/>
          </a:p>
        </p:txBody>
      </p:sp>
      <p:sp>
        <p:nvSpPr>
          <p:cNvPr id="36" name="Text 33"/>
          <p:cNvSpPr txBox="1"/>
          <p:nvPr/>
        </p:nvSpPr>
        <p:spPr>
          <a:xfrm>
            <a:off x="7124548" y="5257800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確認結果を記録する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確認者・続柄・日時を管理表へ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57</a:t>
            </a:fld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ご遺族への配慮②　声がけ</a:t>
            </a:r>
            <a:endParaRPr lang="en-US" sz="3000" dirty="0"/>
          </a:p>
        </p:txBody>
      </p:sp>
      <p:sp>
        <p:nvSpPr>
          <p:cNvPr id="3" name="ic802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802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803"/>
          <p:cNvSpPr/>
          <p:nvPr/>
        </p:nvSpPr>
        <p:spPr>
          <a:xfrm>
            <a:off x="457200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804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804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お名前で呼ぶ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「○○さん」と、名乗ってから話す</a:t>
            </a:r>
            <a:endParaRPr lang="en-US" sz="2000" dirty="0"/>
          </a:p>
        </p:txBody>
      </p:sp>
      <p:sp>
        <p:nvSpPr>
          <p:cNvPr id="9" name="card805"/>
          <p:cNvSpPr/>
          <p:nvPr/>
        </p:nvSpPr>
        <p:spPr>
          <a:xfrm>
            <a:off x="6210148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806-circle"/>
          <p:cNvSpPr/>
          <p:nvPr/>
        </p:nvSpPr>
        <p:spPr>
          <a:xfrm>
            <a:off x="6374740" y="16855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ic806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84245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243420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ゆっくり、低い声で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短い言葉で、一度に多くを伝えない</a:t>
            </a:r>
            <a:endParaRPr lang="en-US" sz="2000" dirty="0"/>
          </a:p>
        </p:txBody>
      </p:sp>
      <p:sp>
        <p:nvSpPr>
          <p:cNvPr id="13" name="card807"/>
          <p:cNvSpPr/>
          <p:nvPr/>
        </p:nvSpPr>
        <p:spPr>
          <a:xfrm>
            <a:off x="457200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808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5" name="ic808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沈黙を恐れない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言葉より、そばにいることが支えに</a:t>
            </a:r>
            <a:endParaRPr lang="en-US" sz="2000" dirty="0"/>
          </a:p>
        </p:txBody>
      </p:sp>
      <p:sp>
        <p:nvSpPr>
          <p:cNvPr id="17" name="card809"/>
          <p:cNvSpPr/>
          <p:nvPr/>
        </p:nvSpPr>
        <p:spPr>
          <a:xfrm>
            <a:off x="6210148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810-circle"/>
          <p:cNvSpPr/>
          <p:nvPr/>
        </p:nvSpPr>
        <p:spPr>
          <a:xfrm>
            <a:off x="6374740" y="34381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9" name="ic810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359505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7243420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質問には正直に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分からない時は「確認します」</a:t>
            </a:r>
            <a:endParaRPr lang="en-US" sz="2000" dirty="0"/>
          </a:p>
        </p:txBody>
      </p:sp>
      <p:sp>
        <p:nvSpPr>
          <p:cNvPr id="21" name="card811"/>
          <p:cNvSpPr/>
          <p:nvPr/>
        </p:nvSpPr>
        <p:spPr>
          <a:xfrm>
            <a:off x="457200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812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3" name="ic812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48585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怒りは受け止める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反論・言い訳をしない</a:t>
            </a:r>
            <a:endParaRPr lang="en-US" sz="2000" dirty="0"/>
          </a:p>
        </p:txBody>
      </p:sp>
      <p:sp>
        <p:nvSpPr>
          <p:cNvPr id="25" name="card813"/>
          <p:cNvSpPr/>
          <p:nvPr/>
        </p:nvSpPr>
        <p:spPr>
          <a:xfrm>
            <a:off x="6210148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814-circle"/>
          <p:cNvSpPr/>
          <p:nvPr/>
        </p:nvSpPr>
        <p:spPr>
          <a:xfrm>
            <a:off x="6374740" y="51907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7" name="ic814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5347655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7243420" y="48585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故人への敬意を示す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「○○さん」と故人の名で呼ぶ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58</a:t>
            </a:fld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ご遺族への配慮③　言葉の例</a:t>
            </a:r>
            <a:endParaRPr lang="en-US" sz="3000" dirty="0"/>
          </a:p>
        </p:txBody>
      </p:sp>
      <p:sp>
        <p:nvSpPr>
          <p:cNvPr id="3" name="ic815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815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816"/>
          <p:cNvSpPr/>
          <p:nvPr/>
        </p:nvSpPr>
        <p:spPr>
          <a:xfrm>
            <a:off x="457200" y="1280160"/>
            <a:ext cx="5501488" cy="4297680"/>
          </a:xfrm>
          <a:prstGeom prst="roundRect">
            <a:avLst>
              <a:gd name="adj" fmla="val 2128"/>
            </a:avLst>
          </a:prstGeom>
          <a:solidFill>
            <a:srgbClr val="EAF2EC"/>
          </a:solidFill>
          <a:ln w="12700">
            <a:solidFill>
              <a:srgbClr val="EAF2EC"/>
            </a:solidFill>
            <a:prstDash val="solid"/>
          </a:ln>
        </p:spPr>
      </p:sp>
      <p:sp>
        <p:nvSpPr>
          <p:cNvPr id="6" name="ic817-circle"/>
          <p:cNvSpPr/>
          <p:nvPr/>
        </p:nvSpPr>
        <p:spPr>
          <a:xfrm>
            <a:off x="685800" y="1463040"/>
            <a:ext cx="640080" cy="6400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7" name="ic817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618" y="1603858"/>
            <a:ext cx="358445" cy="358445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63040" y="1463040"/>
            <a:ext cx="43127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かけたい言葉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77240" y="2286000"/>
            <a:ext cx="4952848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「お辛いですね」</a:t>
            </a:r>
            <a:endParaRPr lang="en-US" sz="2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「ゆっくりで大丈夫です」</a:t>
            </a:r>
            <a:endParaRPr lang="en-US" sz="2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「お手伝いできることは</a:t>
            </a:r>
            <a:endParaRPr lang="en-US" sz="2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　ありますか」</a:t>
            </a:r>
            <a:endParaRPr lang="en-US" sz="2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「何かあれば私に</a:t>
            </a:r>
            <a:endParaRPr lang="en-US" sz="2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　声をかけてください」</a:t>
            </a:r>
            <a:endParaRPr lang="en-US" sz="2000" dirty="0"/>
          </a:p>
        </p:txBody>
      </p:sp>
      <p:sp>
        <p:nvSpPr>
          <p:cNvPr id="10" name="card818"/>
          <p:cNvSpPr/>
          <p:nvPr/>
        </p:nvSpPr>
        <p:spPr>
          <a:xfrm>
            <a:off x="6233008" y="1280160"/>
            <a:ext cx="5501488" cy="4297680"/>
          </a:xfrm>
          <a:prstGeom prst="roundRect">
            <a:avLst>
              <a:gd name="adj" fmla="val 2128"/>
            </a:avLst>
          </a:prstGeom>
          <a:solidFill>
            <a:srgbClr val="FBEFEF"/>
          </a:solidFill>
          <a:ln w="12700">
            <a:solidFill>
              <a:srgbClr val="FBEFEF"/>
            </a:solidFill>
            <a:prstDash val="solid"/>
          </a:ln>
        </p:spPr>
      </p:sp>
      <p:sp>
        <p:nvSpPr>
          <p:cNvPr id="11" name="ic819-circle"/>
          <p:cNvSpPr/>
          <p:nvPr/>
        </p:nvSpPr>
        <p:spPr>
          <a:xfrm>
            <a:off x="6461608" y="1463040"/>
            <a:ext cx="640080" cy="6400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2" name="ic819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2425" y="1603858"/>
            <a:ext cx="358445" cy="358445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7238848" y="1463040"/>
            <a:ext cx="43127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避けたい言葉</a:t>
            </a:r>
            <a:endParaRPr lang="en-US" sz="2400" dirty="0"/>
          </a:p>
        </p:txBody>
      </p:sp>
      <p:sp>
        <p:nvSpPr>
          <p:cNvPr id="14" name="Text 9"/>
          <p:cNvSpPr txBox="1"/>
          <p:nvPr/>
        </p:nvSpPr>
        <p:spPr>
          <a:xfrm>
            <a:off x="6553048" y="2286000"/>
            <a:ext cx="4952848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「頑張ってください」</a:t>
            </a:r>
            <a:endParaRPr lang="en-US" sz="2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「お気持ちはわかります」</a:t>
            </a:r>
            <a:endParaRPr lang="en-US" sz="2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「見つかってよかった」</a:t>
            </a:r>
            <a:endParaRPr lang="en-US" sz="20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「もっと大変な方もいます」</a:t>
            </a:r>
            <a:endParaRPr lang="en-US" sz="2000" dirty="0"/>
          </a:p>
        </p:txBody>
      </p:sp>
      <p:sp>
        <p:nvSpPr>
          <p:cNvPr id="15" name="Text 10"/>
          <p:cNvSpPr txBox="1"/>
          <p:nvPr/>
        </p:nvSpPr>
        <p:spPr>
          <a:xfrm>
            <a:off x="457200" y="5760720"/>
            <a:ext cx="105457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励ましや比較より、気持ちをそのまま受け止める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59</a:t>
            </a:fld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ご遺族への配慮④　対面時・対面後</a:t>
            </a:r>
            <a:endParaRPr lang="en-US" sz="3000" dirty="0"/>
          </a:p>
        </p:txBody>
      </p:sp>
      <p:sp>
        <p:nvSpPr>
          <p:cNvPr id="3" name="ic820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820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821"/>
          <p:cNvSpPr/>
          <p:nvPr/>
        </p:nvSpPr>
        <p:spPr>
          <a:xfrm>
            <a:off x="457200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822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822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時間を区切らない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そばで静かに待つ</a:t>
            </a:r>
            <a:endParaRPr lang="en-US" sz="2000" dirty="0"/>
          </a:p>
        </p:txBody>
      </p:sp>
      <p:sp>
        <p:nvSpPr>
          <p:cNvPr id="9" name="card823"/>
          <p:cNvSpPr/>
          <p:nvPr/>
        </p:nvSpPr>
        <p:spPr>
          <a:xfrm>
            <a:off x="6210148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824-circle"/>
          <p:cNvSpPr/>
          <p:nvPr/>
        </p:nvSpPr>
        <p:spPr>
          <a:xfrm>
            <a:off x="6374740" y="14664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1" name="ic824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623380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243420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触れ方を案内する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衛生面に配慮し、手袋等を用意</a:t>
            </a:r>
            <a:endParaRPr lang="en-US" sz="2000" dirty="0"/>
          </a:p>
        </p:txBody>
      </p:sp>
      <p:sp>
        <p:nvSpPr>
          <p:cNvPr id="13" name="card825"/>
          <p:cNvSpPr/>
          <p:nvPr/>
        </p:nvSpPr>
        <p:spPr>
          <a:xfrm>
            <a:off x="457200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826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ic826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休める場所と飲み物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対面後すぐに帰さない</a:t>
            </a:r>
            <a:endParaRPr lang="en-US" sz="2000" dirty="0"/>
          </a:p>
        </p:txBody>
      </p:sp>
      <p:sp>
        <p:nvSpPr>
          <p:cNvPr id="17" name="card827"/>
          <p:cNvSpPr/>
          <p:nvPr/>
        </p:nvSpPr>
        <p:spPr>
          <a:xfrm>
            <a:off x="6210148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828-circle"/>
          <p:cNvSpPr/>
          <p:nvPr/>
        </p:nvSpPr>
        <p:spPr>
          <a:xfrm>
            <a:off x="6374740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9" name="ic828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2937830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7243420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今後の流れを書面で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引き渡し・火葬・手続きを説明</a:t>
            </a:r>
            <a:endParaRPr lang="en-US" sz="2000" dirty="0"/>
          </a:p>
        </p:txBody>
      </p:sp>
      <p:sp>
        <p:nvSpPr>
          <p:cNvPr id="21" name="card829"/>
          <p:cNvSpPr/>
          <p:nvPr/>
        </p:nvSpPr>
        <p:spPr>
          <a:xfrm>
            <a:off x="457200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830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3" name="ic830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一人で帰さない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同行者と連絡先を確認</a:t>
            </a:r>
            <a:endParaRPr lang="en-US" sz="2000" dirty="0"/>
          </a:p>
        </p:txBody>
      </p:sp>
      <p:sp>
        <p:nvSpPr>
          <p:cNvPr id="25" name="card831"/>
          <p:cNvSpPr/>
          <p:nvPr/>
        </p:nvSpPr>
        <p:spPr>
          <a:xfrm>
            <a:off x="6210148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832-circle"/>
          <p:cNvSpPr/>
          <p:nvPr/>
        </p:nvSpPr>
        <p:spPr>
          <a:xfrm>
            <a:off x="6374740" y="40953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7" name="ic832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4252280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7243420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相談窓口を案内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グリーフケア・支援団体</a:t>
            </a:r>
            <a:endParaRPr lang="en-US" sz="2000" dirty="0"/>
          </a:p>
        </p:txBody>
      </p:sp>
      <p:sp>
        <p:nvSpPr>
          <p:cNvPr id="29" name="card833"/>
          <p:cNvSpPr/>
          <p:nvPr/>
        </p:nvSpPr>
        <p:spPr>
          <a:xfrm>
            <a:off x="457200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ic834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31" name="ic834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2" name="Text 22"/>
          <p:cNvSpPr txBox="1"/>
          <p:nvPr/>
        </p:nvSpPr>
        <p:spPr>
          <a:xfrm>
            <a:off x="1490472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体調の変化に注意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ふらつき・過呼吸・涙が止まらない</a:t>
            </a:r>
            <a:endParaRPr lang="en-US" sz="2000" dirty="0"/>
          </a:p>
        </p:txBody>
      </p:sp>
      <p:sp>
        <p:nvSpPr>
          <p:cNvPr id="33" name="card835"/>
          <p:cNvSpPr/>
          <p:nvPr/>
        </p:nvSpPr>
        <p:spPr>
          <a:xfrm>
            <a:off x="6210148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4" name="Text 24"/>
          <p:cNvSpPr txBox="1"/>
          <p:nvPr/>
        </p:nvSpPr>
        <p:spPr>
          <a:xfrm>
            <a:off x="6438748" y="5314950"/>
            <a:ext cx="5067148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遺品は受領書とともに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丁寧にお返しする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60</a:t>
            </a:fld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死亡・行方不明の伝え方</a:t>
            </a:r>
            <a:endParaRPr lang="en-US" sz="3000" dirty="0"/>
          </a:p>
        </p:txBody>
      </p:sp>
      <p:sp>
        <p:nvSpPr>
          <p:cNvPr id="3" name="ic836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836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837"/>
          <p:cNvSpPr/>
          <p:nvPr/>
        </p:nvSpPr>
        <p:spPr>
          <a:xfrm>
            <a:off x="457200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838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838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事前に情報を集める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故人の状況と伝える相手</a:t>
            </a:r>
            <a:endParaRPr lang="en-US" sz="2000" dirty="0"/>
          </a:p>
        </p:txBody>
      </p:sp>
      <p:sp>
        <p:nvSpPr>
          <p:cNvPr id="10" name="card839"/>
          <p:cNvSpPr/>
          <p:nvPr/>
        </p:nvSpPr>
        <p:spPr>
          <a:xfrm>
            <a:off x="6210148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840-circle"/>
          <p:cNvSpPr/>
          <p:nvPr/>
        </p:nvSpPr>
        <p:spPr>
          <a:xfrm>
            <a:off x="6374740" y="14664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2" name="ic840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243420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相手を確かめる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最初に伝えるのに適切な方か</a:t>
            </a:r>
            <a:endParaRPr lang="en-US" sz="2000" dirty="0"/>
          </a:p>
        </p:txBody>
      </p:sp>
      <p:sp>
        <p:nvSpPr>
          <p:cNvPr id="14" name="card841"/>
          <p:cNvSpPr/>
          <p:nvPr/>
        </p:nvSpPr>
        <p:spPr>
          <a:xfrm>
            <a:off x="457200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842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6" name="ic842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個別に、2人で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集団への告知は避ける</a:t>
            </a:r>
            <a:endParaRPr lang="en-US" sz="2000" dirty="0"/>
          </a:p>
        </p:txBody>
      </p:sp>
      <p:sp>
        <p:nvSpPr>
          <p:cNvPr id="18" name="card843"/>
          <p:cNvSpPr/>
          <p:nvPr/>
        </p:nvSpPr>
        <p:spPr>
          <a:xfrm>
            <a:off x="6210148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844-circle"/>
          <p:cNvSpPr/>
          <p:nvPr/>
        </p:nvSpPr>
        <p:spPr>
          <a:xfrm>
            <a:off x="6374740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0" name="ic844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7243420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座っていただく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伝える職員も座る</a:t>
            </a:r>
            <a:endParaRPr lang="en-US" sz="2000" dirty="0"/>
          </a:p>
        </p:txBody>
      </p:sp>
      <p:sp>
        <p:nvSpPr>
          <p:cNvPr id="22" name="card845"/>
          <p:cNvSpPr/>
          <p:nvPr/>
        </p:nvSpPr>
        <p:spPr>
          <a:xfrm>
            <a:off x="457200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846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4" name="ic846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遺品は持参しない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所持品を持って行かない</a:t>
            </a:r>
            <a:endParaRPr lang="en-US" sz="2000" dirty="0"/>
          </a:p>
        </p:txBody>
      </p:sp>
      <p:sp>
        <p:nvSpPr>
          <p:cNvPr id="26" name="card847"/>
          <p:cNvSpPr/>
          <p:nvPr/>
        </p:nvSpPr>
        <p:spPr>
          <a:xfrm>
            <a:off x="6210148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848-circle"/>
          <p:cNvSpPr/>
          <p:nvPr/>
        </p:nvSpPr>
        <p:spPr>
          <a:xfrm>
            <a:off x="6374740" y="409536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8" name="ic848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7243420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簡潔に、率直に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誤った希望を持たせない</a:t>
            </a:r>
            <a:endParaRPr lang="en-US" sz="2000" dirty="0"/>
          </a:p>
        </p:txBody>
      </p:sp>
      <p:sp>
        <p:nvSpPr>
          <p:cNvPr id="30" name="card849"/>
          <p:cNvSpPr/>
          <p:nvPr/>
        </p:nvSpPr>
        <p:spPr>
          <a:xfrm>
            <a:off x="457200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850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2" name="ic850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周囲に気を配る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子どもや体調の変化に注意</a:t>
            </a:r>
            <a:endParaRPr lang="en-US" sz="2000" dirty="0"/>
          </a:p>
        </p:txBody>
      </p:sp>
      <p:sp>
        <p:nvSpPr>
          <p:cNvPr id="34" name="card851"/>
          <p:cNvSpPr/>
          <p:nvPr/>
        </p:nvSpPr>
        <p:spPr>
          <a:xfrm>
            <a:off x="6210148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852-circle"/>
          <p:cNvSpPr/>
          <p:nvPr/>
        </p:nvSpPr>
        <p:spPr>
          <a:xfrm>
            <a:off x="6374740" y="54098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36" name="ic852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31651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7243420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不明は不明と伝える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確認前に死亡と断定しない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61</a:t>
            </a:fld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身元確認への付き添い</a:t>
            </a:r>
            <a:endParaRPr lang="en-US" sz="3000" dirty="0"/>
          </a:p>
        </p:txBody>
      </p:sp>
      <p:sp>
        <p:nvSpPr>
          <p:cNvPr id="3" name="ic853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853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854"/>
          <p:cNvSpPr/>
          <p:nvPr/>
        </p:nvSpPr>
        <p:spPr>
          <a:xfrm>
            <a:off x="457200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855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855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支援の姿勢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「探すお手伝いをさせていただく」</a:t>
            </a:r>
            <a:endParaRPr lang="en-US" sz="2000" dirty="0"/>
          </a:p>
        </p:txBody>
      </p:sp>
      <p:sp>
        <p:nvSpPr>
          <p:cNvPr id="10" name="card856"/>
          <p:cNvSpPr/>
          <p:nvPr/>
        </p:nvSpPr>
        <p:spPr>
          <a:xfrm>
            <a:off x="6210148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857-circle"/>
          <p:cNvSpPr/>
          <p:nvPr/>
        </p:nvSpPr>
        <p:spPr>
          <a:xfrm>
            <a:off x="6374740" y="14664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2" name="ic857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243420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無理に語らせない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初めは聴く姿勢でそばにいる</a:t>
            </a:r>
            <a:endParaRPr lang="en-US" sz="2000" dirty="0"/>
          </a:p>
        </p:txBody>
      </p:sp>
      <p:sp>
        <p:nvSpPr>
          <p:cNvPr id="14" name="card858"/>
          <p:cNvSpPr/>
          <p:nvPr/>
        </p:nvSpPr>
        <p:spPr>
          <a:xfrm>
            <a:off x="457200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859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6" name="ic859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泣き崩れた時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息が整うまで寄り添って待つ</a:t>
            </a:r>
            <a:endParaRPr lang="en-US" sz="2000" dirty="0"/>
          </a:p>
        </p:txBody>
      </p:sp>
      <p:sp>
        <p:nvSpPr>
          <p:cNvPr id="18" name="card860"/>
          <p:cNvSpPr/>
          <p:nvPr/>
        </p:nvSpPr>
        <p:spPr>
          <a:xfrm>
            <a:off x="6210148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861-circle"/>
          <p:cNvSpPr/>
          <p:nvPr/>
        </p:nvSpPr>
        <p:spPr>
          <a:xfrm>
            <a:off x="6374740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0" name="ic861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7243420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倒れそうな時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座ってもらい、拳に力を入れる</a:t>
            </a:r>
            <a:endParaRPr lang="en-US" sz="2000" dirty="0"/>
          </a:p>
        </p:txBody>
      </p:sp>
      <p:sp>
        <p:nvSpPr>
          <p:cNvPr id="22" name="card862"/>
          <p:cNvSpPr/>
          <p:nvPr/>
        </p:nvSpPr>
        <p:spPr>
          <a:xfrm>
            <a:off x="457200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863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4" name="ic863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自分を責める方に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十分聴いてから「責めなくていい」</a:t>
            </a:r>
            <a:endParaRPr lang="en-US" sz="2000" dirty="0"/>
          </a:p>
        </p:txBody>
      </p:sp>
      <p:sp>
        <p:nvSpPr>
          <p:cNvPr id="26" name="card864"/>
          <p:cNvSpPr/>
          <p:nvPr/>
        </p:nvSpPr>
        <p:spPr>
          <a:xfrm>
            <a:off x="6210148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865-circle"/>
          <p:cNvSpPr/>
          <p:nvPr/>
        </p:nvSpPr>
        <p:spPr>
          <a:xfrm>
            <a:off x="6374740" y="40953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8" name="ic865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7243420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帰り際の一言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「○○さんのことを語り続けて」</a:t>
            </a:r>
            <a:endParaRPr lang="en-US" sz="2000" dirty="0"/>
          </a:p>
        </p:txBody>
      </p:sp>
      <p:sp>
        <p:nvSpPr>
          <p:cNvPr id="30" name="card866"/>
          <p:cNvSpPr/>
          <p:nvPr/>
        </p:nvSpPr>
        <p:spPr>
          <a:xfrm>
            <a:off x="457200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867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2" name="ic867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子どもには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御遺体の確認を求めない</a:t>
            </a:r>
            <a:endParaRPr lang="en-US" sz="2000" dirty="0"/>
          </a:p>
        </p:txBody>
      </p:sp>
      <p:sp>
        <p:nvSpPr>
          <p:cNvPr id="34" name="card868"/>
          <p:cNvSpPr/>
          <p:nvPr/>
        </p:nvSpPr>
        <p:spPr>
          <a:xfrm>
            <a:off x="6210148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869-circle"/>
          <p:cNvSpPr/>
          <p:nvPr/>
        </p:nvSpPr>
        <p:spPr>
          <a:xfrm>
            <a:off x="6374740" y="54098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36" name="ic869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31651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7243420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行方不明のご家族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生存を願う心と探す心を理解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62</a:t>
            </a:fld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引き渡し時の確認と説明</a:t>
            </a:r>
            <a:endParaRPr lang="en-US" sz="3000" dirty="0"/>
          </a:p>
        </p:txBody>
      </p:sp>
      <p:sp>
        <p:nvSpPr>
          <p:cNvPr id="3" name="ic870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870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871"/>
          <p:cNvSpPr/>
          <p:nvPr/>
        </p:nvSpPr>
        <p:spPr>
          <a:xfrm>
            <a:off x="457200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872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872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引取人を確認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身元と故人との関係を確かめる</a:t>
            </a:r>
            <a:endParaRPr lang="en-US" sz="2000" dirty="0"/>
          </a:p>
        </p:txBody>
      </p:sp>
      <p:sp>
        <p:nvSpPr>
          <p:cNvPr id="10" name="card873"/>
          <p:cNvSpPr/>
          <p:nvPr/>
        </p:nvSpPr>
        <p:spPr>
          <a:xfrm>
            <a:off x="6210148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874-circle"/>
          <p:cNvSpPr/>
          <p:nvPr/>
        </p:nvSpPr>
        <p:spPr>
          <a:xfrm>
            <a:off x="6374740" y="14664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2" name="ic874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243420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申告だけで渡さない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客観的な資料を得てから</a:t>
            </a:r>
            <a:endParaRPr lang="en-US" sz="2000" dirty="0"/>
          </a:p>
        </p:txBody>
      </p:sp>
      <p:sp>
        <p:nvSpPr>
          <p:cNvPr id="14" name="card875"/>
          <p:cNvSpPr/>
          <p:nvPr/>
        </p:nvSpPr>
        <p:spPr>
          <a:xfrm>
            <a:off x="457200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876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876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貴重品は現物確認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引取書に署名をもらう</a:t>
            </a:r>
            <a:endParaRPr lang="en-US" sz="2000" dirty="0"/>
          </a:p>
        </p:txBody>
      </p:sp>
      <p:sp>
        <p:nvSpPr>
          <p:cNvPr id="18" name="card877"/>
          <p:cNvSpPr/>
          <p:nvPr/>
        </p:nvSpPr>
        <p:spPr>
          <a:xfrm>
            <a:off x="6210148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878-circle"/>
          <p:cNvSpPr/>
          <p:nvPr/>
        </p:nvSpPr>
        <p:spPr>
          <a:xfrm>
            <a:off x="6374740" y="278091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0" name="ic878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7243420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検案書を必ず渡す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死亡届で火葬許可を取るよう案内</a:t>
            </a:r>
            <a:endParaRPr lang="en-US" sz="2000" dirty="0"/>
          </a:p>
        </p:txBody>
      </p:sp>
      <p:sp>
        <p:nvSpPr>
          <p:cNvPr id="22" name="card879"/>
          <p:cNvSpPr/>
          <p:nvPr/>
        </p:nvSpPr>
        <p:spPr>
          <a:xfrm>
            <a:off x="457200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880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4" name="ic880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書類の紛失に注意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許可証・検案書を失くさない</a:t>
            </a:r>
            <a:endParaRPr lang="en-US" sz="2000" dirty="0"/>
          </a:p>
        </p:txBody>
      </p:sp>
      <p:sp>
        <p:nvSpPr>
          <p:cNvPr id="26" name="card881"/>
          <p:cNvSpPr/>
          <p:nvPr/>
        </p:nvSpPr>
        <p:spPr>
          <a:xfrm>
            <a:off x="6210148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882-circle"/>
          <p:cNvSpPr/>
          <p:nvPr/>
        </p:nvSpPr>
        <p:spPr>
          <a:xfrm>
            <a:off x="6374740" y="40953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8" name="ic882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7243420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早めの火葬を伝える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ドライアイスを補充し速やかに</a:t>
            </a:r>
            <a:endParaRPr lang="en-US" sz="2000" dirty="0"/>
          </a:p>
        </p:txBody>
      </p:sp>
      <p:sp>
        <p:nvSpPr>
          <p:cNvPr id="30" name="card883"/>
          <p:cNvSpPr/>
          <p:nvPr/>
        </p:nvSpPr>
        <p:spPr>
          <a:xfrm>
            <a:off x="457200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884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32" name="ic884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連絡先を控える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合同葬儀の参加希望も確認</a:t>
            </a:r>
            <a:endParaRPr lang="en-US" sz="2000" dirty="0"/>
          </a:p>
        </p:txBody>
      </p:sp>
      <p:sp>
        <p:nvSpPr>
          <p:cNvPr id="34" name="card885"/>
          <p:cNvSpPr/>
          <p:nvPr/>
        </p:nvSpPr>
        <p:spPr>
          <a:xfrm>
            <a:off x="6210148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886-circle"/>
          <p:cNvSpPr/>
          <p:nvPr/>
        </p:nvSpPr>
        <p:spPr>
          <a:xfrm>
            <a:off x="6374740" y="54098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36" name="ic886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31651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7243420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外国籍の方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検視・検案後に領事機関へ通報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63</a:t>
            </a:fld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行方不明者の相談窓口</a:t>
            </a:r>
            <a:endParaRPr lang="en-US" sz="3000" dirty="0"/>
          </a:p>
        </p:txBody>
      </p:sp>
      <p:sp>
        <p:nvSpPr>
          <p:cNvPr id="3" name="ic887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887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888"/>
          <p:cNvSpPr/>
          <p:nvPr/>
        </p:nvSpPr>
        <p:spPr>
          <a:xfrm>
            <a:off x="457200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889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889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早期に開設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自治体が警察と連携して設置</a:t>
            </a:r>
            <a:endParaRPr lang="en-US" sz="2000" dirty="0"/>
          </a:p>
        </p:txBody>
      </p:sp>
      <p:sp>
        <p:nvSpPr>
          <p:cNvPr id="10" name="card890"/>
          <p:cNvSpPr/>
          <p:nvPr/>
        </p:nvSpPr>
        <p:spPr>
          <a:xfrm>
            <a:off x="6210148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891-circle"/>
          <p:cNvSpPr/>
          <p:nvPr/>
        </p:nvSpPr>
        <p:spPr>
          <a:xfrm>
            <a:off x="6374740" y="14664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2" name="ic891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243420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安置所から離す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静かな個室で聞き取る</a:t>
            </a:r>
            <a:endParaRPr lang="en-US" sz="2000" dirty="0"/>
          </a:p>
        </p:txBody>
      </p:sp>
      <p:sp>
        <p:nvSpPr>
          <p:cNvPr id="14" name="card892"/>
          <p:cNvSpPr/>
          <p:nvPr/>
        </p:nvSpPr>
        <p:spPr>
          <a:xfrm>
            <a:off x="457200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893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893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最初に同意を得る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聞き取りと情報共有の同意</a:t>
            </a:r>
            <a:endParaRPr lang="en-US" sz="2000" dirty="0"/>
          </a:p>
        </p:txBody>
      </p:sp>
      <p:sp>
        <p:nvSpPr>
          <p:cNvPr id="18" name="card894"/>
          <p:cNvSpPr/>
          <p:nvPr/>
        </p:nvSpPr>
        <p:spPr>
          <a:xfrm>
            <a:off x="6210148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895-circle"/>
          <p:cNvSpPr/>
          <p:nvPr/>
        </p:nvSpPr>
        <p:spPr>
          <a:xfrm>
            <a:off x="6374740" y="27809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0" name="ic895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7243420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原則は対面で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再訪時も同じ担当者が対応</a:t>
            </a:r>
            <a:endParaRPr lang="en-US" sz="2000" dirty="0"/>
          </a:p>
        </p:txBody>
      </p:sp>
      <p:sp>
        <p:nvSpPr>
          <p:cNvPr id="22" name="card896"/>
          <p:cNvSpPr/>
          <p:nvPr/>
        </p:nvSpPr>
        <p:spPr>
          <a:xfrm>
            <a:off x="457200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897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4" name="ic897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1件に1つの番号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重複届出による混乱を防ぐ</a:t>
            </a:r>
            <a:endParaRPr lang="en-US" sz="2000" dirty="0"/>
          </a:p>
        </p:txBody>
      </p:sp>
      <p:sp>
        <p:nvSpPr>
          <p:cNvPr id="26" name="card898"/>
          <p:cNvSpPr/>
          <p:nvPr/>
        </p:nvSpPr>
        <p:spPr>
          <a:xfrm>
            <a:off x="6210148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899-circle"/>
          <p:cNvSpPr/>
          <p:nvPr/>
        </p:nvSpPr>
        <p:spPr>
          <a:xfrm>
            <a:off x="6374740" y="409536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8" name="ic899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7243420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預かり物は受領書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写真・記録を預かる時に発行</a:t>
            </a:r>
            <a:endParaRPr lang="en-US" sz="2000" dirty="0"/>
          </a:p>
        </p:txBody>
      </p:sp>
      <p:sp>
        <p:nvSpPr>
          <p:cNvPr id="30" name="card900"/>
          <p:cNvSpPr/>
          <p:nvPr/>
        </p:nvSpPr>
        <p:spPr>
          <a:xfrm>
            <a:off x="457200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901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2" name="ic901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目的外に使わない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身元確認のためだけに使う</a:t>
            </a:r>
            <a:endParaRPr lang="en-US" sz="2000" dirty="0"/>
          </a:p>
        </p:txBody>
      </p:sp>
      <p:sp>
        <p:nvSpPr>
          <p:cNvPr id="34" name="card902"/>
          <p:cNvSpPr/>
          <p:nvPr/>
        </p:nvSpPr>
        <p:spPr>
          <a:xfrm>
            <a:off x="6210148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903-circle"/>
          <p:cNvSpPr/>
          <p:nvPr/>
        </p:nvSpPr>
        <p:spPr>
          <a:xfrm>
            <a:off x="6374740" y="540981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36" name="ic903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31651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7243420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定期的に連絡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捜索・確認の状況を伝える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64</a:t>
            </a:fld>
            <a:endParaRPr 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生前情報の聞き取り項目</a:t>
            </a:r>
            <a:endParaRPr lang="en-US" sz="3000" dirty="0"/>
          </a:p>
        </p:txBody>
      </p:sp>
      <p:sp>
        <p:nvSpPr>
          <p:cNvPr id="3" name="ic904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904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905"/>
          <p:cNvSpPr/>
          <p:nvPr/>
        </p:nvSpPr>
        <p:spPr>
          <a:xfrm>
            <a:off x="457200" y="128016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906-circle"/>
          <p:cNvSpPr/>
          <p:nvPr/>
        </p:nvSpPr>
        <p:spPr>
          <a:xfrm>
            <a:off x="621792" y="1417320"/>
            <a:ext cx="571500" cy="5715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906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522" y="1543050"/>
            <a:ext cx="320040" cy="32004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348740" y="135331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基本情報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氏名（別名・愛称も）・生年月日</a:t>
            </a:r>
            <a:endParaRPr lang="en-US" sz="2000" dirty="0"/>
          </a:p>
        </p:txBody>
      </p:sp>
      <p:sp>
        <p:nvSpPr>
          <p:cNvPr id="10" name="card907"/>
          <p:cNvSpPr/>
          <p:nvPr/>
        </p:nvSpPr>
        <p:spPr>
          <a:xfrm>
            <a:off x="6210148" y="128016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908-circle"/>
          <p:cNvSpPr/>
          <p:nvPr/>
        </p:nvSpPr>
        <p:spPr>
          <a:xfrm>
            <a:off x="6374740" y="1417320"/>
            <a:ext cx="571500" cy="57150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908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470" y="1543050"/>
            <a:ext cx="320040" cy="32004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101688" y="135331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最後の目撃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場所・日時・状況・目撃者</a:t>
            </a:r>
            <a:endParaRPr lang="en-US" sz="2000" dirty="0"/>
          </a:p>
        </p:txBody>
      </p:sp>
      <p:sp>
        <p:nvSpPr>
          <p:cNvPr id="14" name="card909"/>
          <p:cNvSpPr/>
          <p:nvPr/>
        </p:nvSpPr>
        <p:spPr>
          <a:xfrm>
            <a:off x="457200" y="235458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910-circle"/>
          <p:cNvSpPr/>
          <p:nvPr/>
        </p:nvSpPr>
        <p:spPr>
          <a:xfrm>
            <a:off x="621792" y="2491740"/>
            <a:ext cx="571500" cy="571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910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522" y="2617470"/>
            <a:ext cx="320040" cy="32004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348740" y="242773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身体の特徴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身長は幅で。傷跡・入れ墨</a:t>
            </a:r>
            <a:endParaRPr lang="en-US" sz="2000" dirty="0"/>
          </a:p>
        </p:txBody>
      </p:sp>
      <p:sp>
        <p:nvSpPr>
          <p:cNvPr id="18" name="card911"/>
          <p:cNvSpPr/>
          <p:nvPr/>
        </p:nvSpPr>
        <p:spPr>
          <a:xfrm>
            <a:off x="6210148" y="235458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912-circle"/>
          <p:cNvSpPr/>
          <p:nvPr/>
        </p:nvSpPr>
        <p:spPr>
          <a:xfrm>
            <a:off x="6374740" y="2491740"/>
            <a:ext cx="571500" cy="5715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0" name="ic912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470" y="2617470"/>
            <a:ext cx="320040" cy="32004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7101688" y="242773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手術・医療器具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手術歴・人工関節・ペースメーカー</a:t>
            </a:r>
            <a:endParaRPr lang="en-US" sz="2000" dirty="0"/>
          </a:p>
        </p:txBody>
      </p:sp>
      <p:sp>
        <p:nvSpPr>
          <p:cNvPr id="22" name="card913"/>
          <p:cNvSpPr/>
          <p:nvPr/>
        </p:nvSpPr>
        <p:spPr>
          <a:xfrm>
            <a:off x="457200" y="342900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914-circle"/>
          <p:cNvSpPr/>
          <p:nvPr/>
        </p:nvSpPr>
        <p:spPr>
          <a:xfrm>
            <a:off x="621792" y="3566160"/>
            <a:ext cx="571500" cy="57150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4" name="ic914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522" y="3691890"/>
            <a:ext cx="320040" cy="32004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348740" y="350215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歯の情報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治療歴・入れ歯・かかりつけ歯科</a:t>
            </a:r>
            <a:endParaRPr lang="en-US" sz="2000" dirty="0"/>
          </a:p>
        </p:txBody>
      </p:sp>
      <p:sp>
        <p:nvSpPr>
          <p:cNvPr id="26" name="card915"/>
          <p:cNvSpPr/>
          <p:nvPr/>
        </p:nvSpPr>
        <p:spPr>
          <a:xfrm>
            <a:off x="6210148" y="342900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916-circle"/>
          <p:cNvSpPr/>
          <p:nvPr/>
        </p:nvSpPr>
        <p:spPr>
          <a:xfrm>
            <a:off x="6374740" y="3566160"/>
            <a:ext cx="571500" cy="5715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8" name="ic916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0470" y="3691890"/>
            <a:ext cx="320040" cy="32004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7101688" y="350215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服装・持ち物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色・ブランド・サイズ・刻印</a:t>
            </a:r>
            <a:endParaRPr lang="en-US" sz="2000" dirty="0"/>
          </a:p>
        </p:txBody>
      </p:sp>
      <p:sp>
        <p:nvSpPr>
          <p:cNvPr id="30" name="card917"/>
          <p:cNvSpPr/>
          <p:nvPr/>
        </p:nvSpPr>
        <p:spPr>
          <a:xfrm>
            <a:off x="457200" y="450342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918-circle"/>
          <p:cNvSpPr/>
          <p:nvPr/>
        </p:nvSpPr>
        <p:spPr>
          <a:xfrm>
            <a:off x="621792" y="4640580"/>
            <a:ext cx="571500" cy="5715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2" name="ic918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522" y="4766310"/>
            <a:ext cx="320040" cy="32004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348740" y="457657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最近の写真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歯の見える笑顔のもの</a:t>
            </a:r>
            <a:endParaRPr lang="en-US" sz="2000" dirty="0"/>
          </a:p>
        </p:txBody>
      </p:sp>
      <p:sp>
        <p:nvSpPr>
          <p:cNvPr id="34" name="card919"/>
          <p:cNvSpPr/>
          <p:nvPr/>
        </p:nvSpPr>
        <p:spPr>
          <a:xfrm>
            <a:off x="6210148" y="450342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920-circle"/>
          <p:cNvSpPr/>
          <p:nvPr/>
        </p:nvSpPr>
        <p:spPr>
          <a:xfrm>
            <a:off x="6374740" y="4640580"/>
            <a:ext cx="571500" cy="5715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36" name="ic920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00470" y="4766310"/>
            <a:ext cx="320040" cy="32004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7101688" y="457657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本人の愛用品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くし・歯ブラシ等はDNAの手がかり</a:t>
            </a:r>
            <a:endParaRPr lang="en-US" sz="2000" dirty="0"/>
          </a:p>
        </p:txBody>
      </p:sp>
      <p:sp>
        <p:nvSpPr>
          <p:cNvPr id="38" name="card921"/>
          <p:cNvSpPr/>
          <p:nvPr/>
        </p:nvSpPr>
        <p:spPr>
          <a:xfrm>
            <a:off x="457200" y="5486400"/>
            <a:ext cx="11277295" cy="822960"/>
          </a:xfrm>
          <a:prstGeom prst="roundRect">
            <a:avLst>
              <a:gd name="adj" fmla="val 11111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39" name="Text 27"/>
          <p:cNvSpPr txBox="1"/>
          <p:nvPr/>
        </p:nvSpPr>
        <p:spPr>
          <a:xfrm>
            <a:off x="640080" y="548640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左右の取り違えが多いので、左右は必ず確認します。数値（身長・年齢）は「165〜170cm」のように幅で記録します。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65</a:t>
            </a:fld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報道対応と情報発信</a:t>
            </a:r>
            <a:endParaRPr lang="en-US" sz="3000" dirty="0"/>
          </a:p>
        </p:txBody>
      </p:sp>
      <p:sp>
        <p:nvSpPr>
          <p:cNvPr id="3" name="ic922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922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923"/>
          <p:cNvSpPr/>
          <p:nvPr/>
        </p:nvSpPr>
        <p:spPr>
          <a:xfrm>
            <a:off x="457200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924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924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窓口を一本化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広報担当者だけが発表する</a:t>
            </a:r>
            <a:endParaRPr lang="en-US" sz="2000" dirty="0"/>
          </a:p>
        </p:txBody>
      </p:sp>
      <p:sp>
        <p:nvSpPr>
          <p:cNvPr id="10" name="card925"/>
          <p:cNvSpPr/>
          <p:nvPr/>
        </p:nvSpPr>
        <p:spPr>
          <a:xfrm>
            <a:off x="6210148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926-circle"/>
          <p:cNvSpPr/>
          <p:nvPr/>
        </p:nvSpPr>
        <p:spPr>
          <a:xfrm>
            <a:off x="6374740" y="14664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2" name="ic926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243420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最初の24時間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現実的な状況を早く伝える</a:t>
            </a:r>
            <a:endParaRPr lang="en-US" sz="2000" dirty="0"/>
          </a:p>
        </p:txBody>
      </p:sp>
      <p:sp>
        <p:nvSpPr>
          <p:cNvPr id="14" name="card927"/>
          <p:cNvSpPr/>
          <p:nvPr/>
        </p:nvSpPr>
        <p:spPr>
          <a:xfrm>
            <a:off x="457200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928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928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ご家族に先に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氏名公表は通知の後</a:t>
            </a:r>
            <a:endParaRPr lang="en-US" sz="2000" dirty="0"/>
          </a:p>
        </p:txBody>
      </p:sp>
      <p:sp>
        <p:nvSpPr>
          <p:cNvPr id="18" name="card929"/>
          <p:cNvSpPr/>
          <p:nvPr/>
        </p:nvSpPr>
        <p:spPr>
          <a:xfrm>
            <a:off x="6210148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930-circle"/>
          <p:cNvSpPr/>
          <p:nvPr/>
        </p:nvSpPr>
        <p:spPr>
          <a:xfrm>
            <a:off x="6374740" y="27809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0" name="ic930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7243420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事実と数字で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憶測・私見は話さない</a:t>
            </a:r>
            <a:endParaRPr lang="en-US" sz="2000" dirty="0"/>
          </a:p>
        </p:txBody>
      </p:sp>
      <p:sp>
        <p:nvSpPr>
          <p:cNvPr id="22" name="card931"/>
          <p:cNvSpPr/>
          <p:nvPr/>
        </p:nvSpPr>
        <p:spPr>
          <a:xfrm>
            <a:off x="457200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932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4" name="ic932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分からない時は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分からないと正直に認める</a:t>
            </a:r>
            <a:endParaRPr lang="en-US" sz="2000" dirty="0"/>
          </a:p>
        </p:txBody>
      </p:sp>
      <p:sp>
        <p:nvSpPr>
          <p:cNvPr id="26" name="card933"/>
          <p:cNvSpPr/>
          <p:nvPr/>
        </p:nvSpPr>
        <p:spPr>
          <a:xfrm>
            <a:off x="6210148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934-circle"/>
          <p:cNvSpPr/>
          <p:nvPr/>
        </p:nvSpPr>
        <p:spPr>
          <a:xfrm>
            <a:off x="6374740" y="40953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8" name="ic934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7243420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個人情報は渡さない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写真・記録・安置所の撮影不可</a:t>
            </a:r>
            <a:endParaRPr lang="en-US" sz="2000" dirty="0"/>
          </a:p>
        </p:txBody>
      </p:sp>
      <p:sp>
        <p:nvSpPr>
          <p:cNvPr id="30" name="card935"/>
          <p:cNvSpPr/>
          <p:nvPr/>
        </p:nvSpPr>
        <p:spPr>
          <a:xfrm>
            <a:off x="457200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936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32" name="ic936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定期的に発表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死者・不明者・判明数を毎日</a:t>
            </a:r>
            <a:endParaRPr lang="en-US" sz="2000" dirty="0"/>
          </a:p>
        </p:txBody>
      </p:sp>
      <p:sp>
        <p:nvSpPr>
          <p:cNvPr id="34" name="card937"/>
          <p:cNvSpPr/>
          <p:nvPr/>
        </p:nvSpPr>
        <p:spPr>
          <a:xfrm>
            <a:off x="6210148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938-circle"/>
          <p:cNvSpPr/>
          <p:nvPr/>
        </p:nvSpPr>
        <p:spPr>
          <a:xfrm>
            <a:off x="6374740" y="54098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36" name="ic938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31651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7243420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問い合わせ窓口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ご家族向けに24時間対応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66</a:t>
            </a:fld>
            <a:endParaRPr 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外国人の御遺体</a:t>
            </a:r>
            <a:endParaRPr lang="en-US" sz="3000" dirty="0"/>
          </a:p>
        </p:txBody>
      </p:sp>
      <p:sp>
        <p:nvSpPr>
          <p:cNvPr id="3" name="ic939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939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940"/>
          <p:cNvSpPr/>
          <p:nvPr/>
        </p:nvSpPr>
        <p:spPr>
          <a:xfrm>
            <a:off x="457200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941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941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領事機関へ通報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検視・検案後に大使館・領事館へ</a:t>
            </a:r>
            <a:endParaRPr lang="en-US" sz="2000" dirty="0"/>
          </a:p>
        </p:txBody>
      </p:sp>
      <p:sp>
        <p:nvSpPr>
          <p:cNvPr id="10" name="card942"/>
          <p:cNvSpPr/>
          <p:nvPr/>
        </p:nvSpPr>
        <p:spPr>
          <a:xfrm>
            <a:off x="6210148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943-circle"/>
          <p:cNvSpPr/>
          <p:nvPr/>
        </p:nvSpPr>
        <p:spPr>
          <a:xfrm>
            <a:off x="6374740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943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243420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外務省と連携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本国の政府機関と調整</a:t>
            </a:r>
            <a:endParaRPr lang="en-US" sz="2000" dirty="0"/>
          </a:p>
        </p:txBody>
      </p:sp>
      <p:sp>
        <p:nvSpPr>
          <p:cNvPr id="14" name="card944"/>
          <p:cNvSpPr/>
          <p:nvPr/>
        </p:nvSpPr>
        <p:spPr>
          <a:xfrm>
            <a:off x="457200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945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945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外国人死者の名簿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判明・不明とも整理して報告</a:t>
            </a:r>
            <a:endParaRPr lang="en-US" sz="2000" dirty="0"/>
          </a:p>
        </p:txBody>
      </p:sp>
      <p:sp>
        <p:nvSpPr>
          <p:cNvPr id="18" name="card946"/>
          <p:cNvSpPr/>
          <p:nvPr/>
        </p:nvSpPr>
        <p:spPr>
          <a:xfrm>
            <a:off x="6210148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947-circle"/>
          <p:cNvSpPr/>
          <p:nvPr/>
        </p:nvSpPr>
        <p:spPr>
          <a:xfrm>
            <a:off x="6374740" y="278091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0" name="ic947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7243420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国際様式で聞き取り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インターポールのDVI様式</a:t>
            </a:r>
            <a:endParaRPr lang="en-US" sz="2000" dirty="0"/>
          </a:p>
        </p:txBody>
      </p:sp>
      <p:sp>
        <p:nvSpPr>
          <p:cNvPr id="22" name="card948"/>
          <p:cNvSpPr/>
          <p:nvPr/>
        </p:nvSpPr>
        <p:spPr>
          <a:xfrm>
            <a:off x="457200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949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4" name="ic949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本国への移送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検疫・外交当局の規則に従う</a:t>
            </a:r>
            <a:endParaRPr lang="en-US" sz="2000" dirty="0"/>
          </a:p>
        </p:txBody>
      </p:sp>
      <p:sp>
        <p:nvSpPr>
          <p:cNvPr id="26" name="card950"/>
          <p:cNvSpPr/>
          <p:nvPr/>
        </p:nvSpPr>
        <p:spPr>
          <a:xfrm>
            <a:off x="6210148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951-circle"/>
          <p:cNvSpPr/>
          <p:nvPr/>
        </p:nvSpPr>
        <p:spPr>
          <a:xfrm>
            <a:off x="6374740" y="40953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8" name="ic951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7243420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言語の支援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通訳を手配して説明する</a:t>
            </a:r>
            <a:endParaRPr lang="en-US" sz="2000" dirty="0"/>
          </a:p>
        </p:txBody>
      </p:sp>
      <p:sp>
        <p:nvSpPr>
          <p:cNvPr id="30" name="card952"/>
          <p:cNvSpPr/>
          <p:nvPr/>
        </p:nvSpPr>
        <p:spPr>
          <a:xfrm>
            <a:off x="457200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953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2" name="ic953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宗教・慣習に配慮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イスラム教の土葬など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67</a:t>
            </a:fld>
            <a:endParaRPr 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葬祭業者への引き渡し手順</a:t>
            </a:r>
            <a:endParaRPr lang="en-US" sz="3000" dirty="0"/>
          </a:p>
        </p:txBody>
      </p:sp>
      <p:sp>
        <p:nvSpPr>
          <p:cNvPr id="3" name="ic954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954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955"/>
          <p:cNvSpPr/>
          <p:nvPr/>
        </p:nvSpPr>
        <p:spPr>
          <a:xfrm>
            <a:off x="457200" y="1280160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num956"/>
          <p:cNvSpPr/>
          <p:nvPr/>
        </p:nvSpPr>
        <p:spPr>
          <a:xfrm>
            <a:off x="621792" y="1531620"/>
            <a:ext cx="603504" cy="60350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21792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1371600" y="1335024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協定に基づき依頼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人数・車両・棺・ドライアイス</a:t>
            </a:r>
            <a:endParaRPr lang="en-US" sz="2000" dirty="0"/>
          </a:p>
        </p:txBody>
      </p:sp>
      <p:sp>
        <p:nvSpPr>
          <p:cNvPr id="9" name="card957"/>
          <p:cNvSpPr/>
          <p:nvPr/>
        </p:nvSpPr>
        <p:spPr>
          <a:xfrm>
            <a:off x="457200" y="2587752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num958"/>
          <p:cNvSpPr/>
          <p:nvPr/>
        </p:nvSpPr>
        <p:spPr>
          <a:xfrm>
            <a:off x="621792" y="2839212"/>
            <a:ext cx="603504" cy="60350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21792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1371600" y="2642616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日時と場所を調整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安置所の搬出口を指定</a:t>
            </a:r>
            <a:endParaRPr lang="en-US" sz="2000" dirty="0"/>
          </a:p>
        </p:txBody>
      </p:sp>
      <p:sp>
        <p:nvSpPr>
          <p:cNvPr id="13" name="card959"/>
          <p:cNvSpPr/>
          <p:nvPr/>
        </p:nvSpPr>
        <p:spPr>
          <a:xfrm>
            <a:off x="457200" y="3895344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num960"/>
          <p:cNvSpPr/>
          <p:nvPr/>
        </p:nvSpPr>
        <p:spPr>
          <a:xfrm>
            <a:off x="621792" y="4146804"/>
            <a:ext cx="603504" cy="60350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21792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950208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番号と氏名を照合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2人で読み上げて確認</a:t>
            </a:r>
            <a:endParaRPr lang="en-US" sz="2000" dirty="0"/>
          </a:p>
        </p:txBody>
      </p:sp>
      <p:sp>
        <p:nvSpPr>
          <p:cNvPr id="17" name="card961"/>
          <p:cNvSpPr/>
          <p:nvPr/>
        </p:nvSpPr>
        <p:spPr>
          <a:xfrm>
            <a:off x="457200" y="5202936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num962"/>
          <p:cNvSpPr/>
          <p:nvPr/>
        </p:nvSpPr>
        <p:spPr>
          <a:xfrm>
            <a:off x="621792" y="5454396"/>
            <a:ext cx="603504" cy="60350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21792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20" name="Text 17"/>
          <p:cNvSpPr txBox="1"/>
          <p:nvPr/>
        </p:nvSpPr>
        <p:spPr>
          <a:xfrm>
            <a:off x="1371600" y="5257800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書類を確認・交付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死体検案書・火葬許可証</a:t>
            </a:r>
            <a:endParaRPr lang="en-US" sz="2000" dirty="0"/>
          </a:p>
        </p:txBody>
      </p:sp>
      <p:sp>
        <p:nvSpPr>
          <p:cNvPr id="21" name="card963"/>
          <p:cNvSpPr/>
          <p:nvPr/>
        </p:nvSpPr>
        <p:spPr>
          <a:xfrm>
            <a:off x="6210148" y="1280160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num964"/>
          <p:cNvSpPr/>
          <p:nvPr/>
        </p:nvSpPr>
        <p:spPr>
          <a:xfrm>
            <a:off x="6374740" y="1531620"/>
            <a:ext cx="603504" cy="60350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374740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4" name="Text 21"/>
          <p:cNvSpPr txBox="1"/>
          <p:nvPr/>
        </p:nvSpPr>
        <p:spPr>
          <a:xfrm>
            <a:off x="7124548" y="1335024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ご家族の意向を伝える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宗教・立会い・遺品の扱い</a:t>
            </a:r>
            <a:endParaRPr lang="en-US" sz="2000" dirty="0"/>
          </a:p>
        </p:txBody>
      </p:sp>
      <p:sp>
        <p:nvSpPr>
          <p:cNvPr id="25" name="card965"/>
          <p:cNvSpPr/>
          <p:nvPr/>
        </p:nvSpPr>
        <p:spPr>
          <a:xfrm>
            <a:off x="6210148" y="2587752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num966"/>
          <p:cNvSpPr/>
          <p:nvPr/>
        </p:nvSpPr>
        <p:spPr>
          <a:xfrm>
            <a:off x="6374740" y="2839212"/>
            <a:ext cx="603504" cy="60350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6374740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</a:t>
            </a:r>
            <a:endParaRPr lang="en-US" sz="2400" dirty="0"/>
          </a:p>
        </p:txBody>
      </p:sp>
      <p:sp>
        <p:nvSpPr>
          <p:cNvPr id="28" name="Text 25"/>
          <p:cNvSpPr txBox="1"/>
          <p:nvPr/>
        </p:nvSpPr>
        <p:spPr>
          <a:xfrm>
            <a:off x="7124548" y="2642616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受領書に署名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業者名・担当者・車両番号</a:t>
            </a:r>
            <a:endParaRPr lang="en-US" sz="2000" dirty="0"/>
          </a:p>
        </p:txBody>
      </p:sp>
      <p:sp>
        <p:nvSpPr>
          <p:cNvPr id="29" name="card967"/>
          <p:cNvSpPr/>
          <p:nvPr/>
        </p:nvSpPr>
        <p:spPr>
          <a:xfrm>
            <a:off x="6210148" y="3895344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num968"/>
          <p:cNvSpPr/>
          <p:nvPr/>
        </p:nvSpPr>
        <p:spPr>
          <a:xfrm>
            <a:off x="6374740" y="4146804"/>
            <a:ext cx="603504" cy="60350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6374740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</a:t>
            </a:r>
            <a:endParaRPr lang="en-US" sz="2400" dirty="0"/>
          </a:p>
        </p:txBody>
      </p:sp>
      <p:sp>
        <p:nvSpPr>
          <p:cNvPr id="32" name="Text 29"/>
          <p:cNvSpPr txBox="1"/>
          <p:nvPr/>
        </p:nvSpPr>
        <p:spPr>
          <a:xfrm>
            <a:off x="7124548" y="3950208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管理表に記録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処置・日時・受領者を記入</a:t>
            </a:r>
            <a:endParaRPr lang="en-US" sz="2000" dirty="0"/>
          </a:p>
        </p:txBody>
      </p:sp>
      <p:sp>
        <p:nvSpPr>
          <p:cNvPr id="33" name="card969"/>
          <p:cNvSpPr/>
          <p:nvPr/>
        </p:nvSpPr>
        <p:spPr>
          <a:xfrm>
            <a:off x="6210148" y="5202936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4" name="num970"/>
          <p:cNvSpPr/>
          <p:nvPr/>
        </p:nvSpPr>
        <p:spPr>
          <a:xfrm>
            <a:off x="6374740" y="5454396"/>
            <a:ext cx="603504" cy="603504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6374740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8</a:t>
            </a:r>
            <a:endParaRPr lang="en-US" sz="2400" dirty="0"/>
          </a:p>
        </p:txBody>
      </p:sp>
      <p:sp>
        <p:nvSpPr>
          <p:cNvPr id="36" name="Text 33"/>
          <p:cNvSpPr txBox="1"/>
          <p:nvPr/>
        </p:nvSpPr>
        <p:spPr>
          <a:xfrm>
            <a:off x="7124548" y="5257800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到着・火葬の報告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火葬場到着と完了を確認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68</a:t>
            </a:fld>
            <a:endParaRPr 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広域火葬の進め方</a:t>
            </a:r>
            <a:endParaRPr lang="en-US" sz="3000" dirty="0"/>
          </a:p>
        </p:txBody>
      </p:sp>
      <p:sp>
        <p:nvSpPr>
          <p:cNvPr id="3" name="ic971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971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972"/>
          <p:cNvSpPr/>
          <p:nvPr/>
        </p:nvSpPr>
        <p:spPr>
          <a:xfrm>
            <a:off x="457200" y="1280160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num973"/>
          <p:cNvSpPr/>
          <p:nvPr/>
        </p:nvSpPr>
        <p:spPr>
          <a:xfrm>
            <a:off x="621792" y="1531620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621792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1371600" y="1335024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火葬場の被災確認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炉・稼働・火葬要員の状況を把握</a:t>
            </a:r>
            <a:endParaRPr lang="en-US" sz="2000" dirty="0"/>
          </a:p>
        </p:txBody>
      </p:sp>
      <p:sp>
        <p:nvSpPr>
          <p:cNvPr id="10" name="card974"/>
          <p:cNvSpPr/>
          <p:nvPr/>
        </p:nvSpPr>
        <p:spPr>
          <a:xfrm>
            <a:off x="457200" y="2587752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num975"/>
          <p:cNvSpPr/>
          <p:nvPr/>
        </p:nvSpPr>
        <p:spPr>
          <a:xfrm>
            <a:off x="621792" y="2839212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621792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3" name="Text 9"/>
          <p:cNvSpPr txBox="1"/>
          <p:nvPr/>
        </p:nvSpPr>
        <p:spPr>
          <a:xfrm>
            <a:off x="1371600" y="2642616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都道府県へ応援要請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通常の火葬場で困難な時</a:t>
            </a:r>
            <a:endParaRPr lang="en-US" sz="2000" dirty="0"/>
          </a:p>
        </p:txBody>
      </p:sp>
      <p:sp>
        <p:nvSpPr>
          <p:cNvPr id="14" name="card976"/>
          <p:cNvSpPr/>
          <p:nvPr/>
        </p:nvSpPr>
        <p:spPr>
          <a:xfrm>
            <a:off x="457200" y="3895344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num977"/>
          <p:cNvSpPr/>
          <p:nvPr/>
        </p:nvSpPr>
        <p:spPr>
          <a:xfrm>
            <a:off x="621792" y="4146804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621792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7" name="Text 13"/>
          <p:cNvSpPr txBox="1"/>
          <p:nvPr/>
        </p:nvSpPr>
        <p:spPr>
          <a:xfrm>
            <a:off x="1371600" y="3950208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都道府県が実施を決定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区域全体を広域火葬体制に</a:t>
            </a:r>
            <a:endParaRPr lang="en-US" sz="2000" dirty="0"/>
          </a:p>
        </p:txBody>
      </p:sp>
      <p:sp>
        <p:nvSpPr>
          <p:cNvPr id="18" name="card978"/>
          <p:cNvSpPr/>
          <p:nvPr/>
        </p:nvSpPr>
        <p:spPr>
          <a:xfrm>
            <a:off x="457200" y="5202936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num979"/>
          <p:cNvSpPr/>
          <p:nvPr/>
        </p:nvSpPr>
        <p:spPr>
          <a:xfrm>
            <a:off x="621792" y="5454396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0" name="Text 16"/>
          <p:cNvSpPr txBox="1"/>
          <p:nvPr/>
        </p:nvSpPr>
        <p:spPr>
          <a:xfrm>
            <a:off x="621792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21" name="Text 17"/>
          <p:cNvSpPr txBox="1"/>
          <p:nvPr/>
        </p:nvSpPr>
        <p:spPr>
          <a:xfrm>
            <a:off x="1371600" y="5257800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住民へ周知する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許可証窓口・広報で理解を求める</a:t>
            </a:r>
            <a:endParaRPr lang="en-US" sz="2000" dirty="0"/>
          </a:p>
        </p:txBody>
      </p:sp>
      <p:sp>
        <p:nvSpPr>
          <p:cNvPr id="22" name="card980"/>
          <p:cNvSpPr/>
          <p:nvPr/>
        </p:nvSpPr>
        <p:spPr>
          <a:xfrm>
            <a:off x="6210148" y="1280160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num981"/>
          <p:cNvSpPr/>
          <p:nvPr/>
        </p:nvSpPr>
        <p:spPr>
          <a:xfrm>
            <a:off x="6374740" y="1531620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4" name="Text 20"/>
          <p:cNvSpPr txBox="1"/>
          <p:nvPr/>
        </p:nvSpPr>
        <p:spPr>
          <a:xfrm>
            <a:off x="6374740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5" name="Text 21"/>
          <p:cNvSpPr txBox="1"/>
          <p:nvPr/>
        </p:nvSpPr>
        <p:spPr>
          <a:xfrm>
            <a:off x="7124548" y="1335024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火葬場を割り振る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受入可能数に応じ都道府県が調整</a:t>
            </a:r>
            <a:endParaRPr lang="en-US" sz="2000" dirty="0"/>
          </a:p>
        </p:txBody>
      </p:sp>
      <p:sp>
        <p:nvSpPr>
          <p:cNvPr id="26" name="card982"/>
          <p:cNvSpPr/>
          <p:nvPr/>
        </p:nvSpPr>
        <p:spPr>
          <a:xfrm>
            <a:off x="6210148" y="2587752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num983"/>
          <p:cNvSpPr/>
          <p:nvPr/>
        </p:nvSpPr>
        <p:spPr>
          <a:xfrm>
            <a:off x="6374740" y="2839212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8" name="Text 24"/>
          <p:cNvSpPr txBox="1"/>
          <p:nvPr/>
        </p:nvSpPr>
        <p:spPr>
          <a:xfrm>
            <a:off x="6374740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</a:t>
            </a:r>
            <a:endParaRPr lang="en-US" sz="2400" dirty="0"/>
          </a:p>
        </p:txBody>
      </p:sp>
      <p:sp>
        <p:nvSpPr>
          <p:cNvPr id="29" name="Text 25"/>
          <p:cNvSpPr txBox="1"/>
          <p:nvPr/>
        </p:nvSpPr>
        <p:spPr>
          <a:xfrm>
            <a:off x="7124548" y="2642616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受入火葬場と確認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搬入時刻・火葬数・所要時間</a:t>
            </a:r>
            <a:endParaRPr lang="en-US" sz="2000" dirty="0"/>
          </a:p>
        </p:txBody>
      </p:sp>
      <p:sp>
        <p:nvSpPr>
          <p:cNvPr id="30" name="card984"/>
          <p:cNvSpPr/>
          <p:nvPr/>
        </p:nvSpPr>
        <p:spPr>
          <a:xfrm>
            <a:off x="6210148" y="3895344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num985"/>
          <p:cNvSpPr/>
          <p:nvPr/>
        </p:nvSpPr>
        <p:spPr>
          <a:xfrm>
            <a:off x="6374740" y="4146804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2" name="Text 28"/>
          <p:cNvSpPr txBox="1"/>
          <p:nvPr/>
        </p:nvSpPr>
        <p:spPr>
          <a:xfrm>
            <a:off x="6374740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</a:t>
            </a:r>
            <a:endParaRPr lang="en-US" sz="2400" dirty="0"/>
          </a:p>
        </p:txBody>
      </p:sp>
      <p:sp>
        <p:nvSpPr>
          <p:cNvPr id="33" name="Text 29"/>
          <p:cNvSpPr txBox="1"/>
          <p:nvPr/>
        </p:nvSpPr>
        <p:spPr>
          <a:xfrm>
            <a:off x="7124548" y="3950208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送付票を添えて搬送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緊急通行車両で受入火葬場へ</a:t>
            </a:r>
            <a:endParaRPr lang="en-US" sz="2000" dirty="0"/>
          </a:p>
        </p:txBody>
      </p:sp>
      <p:sp>
        <p:nvSpPr>
          <p:cNvPr id="34" name="card986"/>
          <p:cNvSpPr/>
          <p:nvPr/>
        </p:nvSpPr>
        <p:spPr>
          <a:xfrm>
            <a:off x="6210148" y="5202936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num987"/>
          <p:cNvSpPr/>
          <p:nvPr/>
        </p:nvSpPr>
        <p:spPr>
          <a:xfrm>
            <a:off x="6374740" y="5454396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6" name="Text 32"/>
          <p:cNvSpPr txBox="1"/>
          <p:nvPr/>
        </p:nvSpPr>
        <p:spPr>
          <a:xfrm>
            <a:off x="6374740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8</a:t>
            </a:r>
            <a:endParaRPr lang="en-US" sz="2400" dirty="0"/>
          </a:p>
        </p:txBody>
      </p:sp>
      <p:sp>
        <p:nvSpPr>
          <p:cNvPr id="37" name="Text 33"/>
          <p:cNvSpPr txBox="1"/>
          <p:nvPr/>
        </p:nvSpPr>
        <p:spPr>
          <a:xfrm>
            <a:off x="7124548" y="5257800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実施状況を報告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火葬場は日報、市町村は依頼状況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69</a:t>
            </a:fld>
            <a:endParaRPr 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火葬場への搬送と搬入</a:t>
            </a:r>
            <a:endParaRPr lang="en-US" sz="3000" dirty="0"/>
          </a:p>
        </p:txBody>
      </p:sp>
      <p:sp>
        <p:nvSpPr>
          <p:cNvPr id="3" name="ic988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988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989"/>
          <p:cNvSpPr/>
          <p:nvPr/>
        </p:nvSpPr>
        <p:spPr>
          <a:xfrm>
            <a:off x="457200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990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990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専用車で運ぶ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ご遺族の心情から霊柩車等が望ましい</a:t>
            </a:r>
            <a:endParaRPr lang="en-US" sz="2000" dirty="0"/>
          </a:p>
        </p:txBody>
      </p:sp>
      <p:sp>
        <p:nvSpPr>
          <p:cNvPr id="10" name="card991"/>
          <p:cNvSpPr/>
          <p:nvPr/>
        </p:nvSpPr>
        <p:spPr>
          <a:xfrm>
            <a:off x="6210148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992-circle"/>
          <p:cNvSpPr/>
          <p:nvPr/>
        </p:nvSpPr>
        <p:spPr>
          <a:xfrm>
            <a:off x="6374740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992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623380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243420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交通規制の時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緊急通行車両で搬送する</a:t>
            </a:r>
            <a:endParaRPr lang="en-US" sz="2000" dirty="0"/>
          </a:p>
        </p:txBody>
      </p:sp>
      <p:sp>
        <p:nvSpPr>
          <p:cNvPr id="14" name="card993"/>
          <p:cNvSpPr/>
          <p:nvPr/>
        </p:nvSpPr>
        <p:spPr>
          <a:xfrm>
            <a:off x="457200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994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994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上げ下ろし要員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搬送担当とは別に数名を確保</a:t>
            </a:r>
            <a:endParaRPr lang="en-US" sz="2000" dirty="0"/>
          </a:p>
        </p:txBody>
      </p:sp>
      <p:sp>
        <p:nvSpPr>
          <p:cNvPr id="18" name="card995"/>
          <p:cNvSpPr/>
          <p:nvPr/>
        </p:nvSpPr>
        <p:spPr>
          <a:xfrm>
            <a:off x="6210148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996-circle"/>
          <p:cNvSpPr/>
          <p:nvPr/>
        </p:nvSpPr>
        <p:spPr>
          <a:xfrm>
            <a:off x="6374740" y="278091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0" name="ic996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2937830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7243420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余裕をもって出発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火葬場の予約時間前に到着</a:t>
            </a:r>
            <a:endParaRPr lang="en-US" sz="2000" dirty="0"/>
          </a:p>
        </p:txBody>
      </p:sp>
      <p:sp>
        <p:nvSpPr>
          <p:cNvPr id="22" name="card997"/>
          <p:cNvSpPr/>
          <p:nvPr/>
        </p:nvSpPr>
        <p:spPr>
          <a:xfrm>
            <a:off x="457200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998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4" name="ic998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同行者は最小限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火葬を待つ多くのご遺族に配慮</a:t>
            </a:r>
            <a:endParaRPr lang="en-US" sz="2000" dirty="0"/>
          </a:p>
        </p:txBody>
      </p:sp>
      <p:sp>
        <p:nvSpPr>
          <p:cNvPr id="26" name="card999"/>
          <p:cNvSpPr/>
          <p:nvPr/>
        </p:nvSpPr>
        <p:spPr>
          <a:xfrm>
            <a:off x="6210148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1000-circle"/>
          <p:cNvSpPr/>
          <p:nvPr/>
        </p:nvSpPr>
        <p:spPr>
          <a:xfrm>
            <a:off x="6374740" y="40953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8" name="ic1000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4252280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7243420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書類の持参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火葬許可証などを忘れない</a:t>
            </a:r>
            <a:endParaRPr lang="en-US" sz="2000" dirty="0"/>
          </a:p>
        </p:txBody>
      </p:sp>
      <p:sp>
        <p:nvSpPr>
          <p:cNvPr id="30" name="card1001"/>
          <p:cNvSpPr/>
          <p:nvPr/>
        </p:nvSpPr>
        <p:spPr>
          <a:xfrm>
            <a:off x="457200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1002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2" name="ic1002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490472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所要時間の目安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1棺あたり1時間30分〜2時間</a:t>
            </a:r>
            <a:endParaRPr lang="en-US" sz="2000" dirty="0"/>
          </a:p>
        </p:txBody>
      </p:sp>
      <p:sp>
        <p:nvSpPr>
          <p:cNvPr id="34" name="card1003"/>
          <p:cNvSpPr/>
          <p:nvPr/>
        </p:nvSpPr>
        <p:spPr>
          <a:xfrm>
            <a:off x="6210148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1004-circle"/>
          <p:cNvSpPr/>
          <p:nvPr/>
        </p:nvSpPr>
        <p:spPr>
          <a:xfrm>
            <a:off x="6374740" y="54098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36" name="ic1004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31651" y="5566730"/>
            <a:ext cx="399410" cy="39941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7243420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火葬場と事前調整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待機所・拾骨・読経の可否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70</a:t>
            </a:fld>
            <a:endParaRPr lang="en-US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仮埋葬の考え方</a:t>
            </a:r>
            <a:endParaRPr lang="en-US" sz="3000" dirty="0"/>
          </a:p>
        </p:txBody>
      </p:sp>
      <p:sp>
        <p:nvSpPr>
          <p:cNvPr id="3" name="ic1005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005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006"/>
          <p:cNvSpPr/>
          <p:nvPr/>
        </p:nvSpPr>
        <p:spPr>
          <a:xfrm>
            <a:off x="457200" y="1280160"/>
            <a:ext cx="4572000" cy="4572000"/>
          </a:xfrm>
          <a:prstGeom prst="roundRect">
            <a:avLst>
              <a:gd name="adj" fmla="val 2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31520" y="1417320"/>
            <a:ext cx="4023360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仮埋葬は</a:t>
            </a:r>
            <a:endParaRPr lang="en-US" sz="2200" dirty="0"/>
          </a:p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「火葬までの保存の延長」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広域火葬を優先し、</a:t>
            </a:r>
            <a:endParaRPr lang="en-US" sz="2200" dirty="0"/>
          </a:p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やむを得ない場合の</a:t>
            </a:r>
            <a:endParaRPr lang="en-US" sz="2200" dirty="0"/>
          </a:p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最終手段として計画する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5303520" y="128016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東日本大震災の教訓</a:t>
            </a:r>
            <a:endParaRPr lang="en-US" sz="2400" dirty="0"/>
          </a:p>
        </p:txBody>
      </p:sp>
      <p:sp>
        <p:nvSpPr>
          <p:cNvPr id="8" name="card1007"/>
          <p:cNvSpPr/>
          <p:nvPr/>
        </p:nvSpPr>
        <p:spPr>
          <a:xfrm>
            <a:off x="5303520" y="1828800"/>
            <a:ext cx="6430975" cy="118872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ic1008-circle"/>
          <p:cNvSpPr/>
          <p:nvPr/>
        </p:nvSpPr>
        <p:spPr>
          <a:xfrm>
            <a:off x="5468112" y="20665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0" name="ic1008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5023" y="2223455"/>
            <a:ext cx="399410" cy="39941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336792" y="1901952"/>
            <a:ext cx="5260543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宮城県で約2,100体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発災約10日後から実施</a:t>
            </a:r>
            <a:endParaRPr lang="en-US" sz="2000" dirty="0"/>
          </a:p>
        </p:txBody>
      </p:sp>
      <p:sp>
        <p:nvSpPr>
          <p:cNvPr id="12" name="card1009"/>
          <p:cNvSpPr/>
          <p:nvPr/>
        </p:nvSpPr>
        <p:spPr>
          <a:xfrm>
            <a:off x="5303520" y="3246120"/>
            <a:ext cx="6430975" cy="118872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ic1010-circle"/>
          <p:cNvSpPr/>
          <p:nvPr/>
        </p:nvSpPr>
        <p:spPr>
          <a:xfrm>
            <a:off x="5468112" y="348386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4" name="ic1010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5023" y="3640775"/>
            <a:ext cx="399410" cy="39941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336792" y="3319272"/>
            <a:ext cx="5260543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想定外の早期改葬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数か月で掘り起こし負担が増大</a:t>
            </a:r>
            <a:endParaRPr lang="en-US" sz="2000" dirty="0"/>
          </a:p>
        </p:txBody>
      </p:sp>
      <p:sp>
        <p:nvSpPr>
          <p:cNvPr id="16" name="card1011"/>
          <p:cNvSpPr/>
          <p:nvPr/>
        </p:nvSpPr>
        <p:spPr>
          <a:xfrm>
            <a:off x="5303520" y="4663440"/>
            <a:ext cx="6430975" cy="1188720"/>
          </a:xfrm>
          <a:prstGeom prst="roundRect">
            <a:avLst>
              <a:gd name="adj" fmla="val 769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ic1012-circle"/>
          <p:cNvSpPr/>
          <p:nvPr/>
        </p:nvSpPr>
        <p:spPr>
          <a:xfrm>
            <a:off x="5468112" y="490118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8" name="ic1012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5023" y="5058095"/>
            <a:ext cx="399410" cy="39941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6336792" y="4736592"/>
            <a:ext cx="5260543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遺族の強い抵抗感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事前の説明と合意形成が必要</a:t>
            </a:r>
            <a:endParaRPr lang="en-US" sz="2000" dirty="0"/>
          </a:p>
        </p:txBody>
      </p:sp>
      <p:sp>
        <p:nvSpPr>
          <p:cNvPr id="20" name="Text 14"/>
          <p:cNvSpPr txBox="1"/>
          <p:nvPr/>
        </p:nvSpPr>
        <p:spPr>
          <a:xfrm>
            <a:off x="457200" y="5943600"/>
            <a:ext cx="5943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出典：日本防災教育訓練センター資料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71</a:t>
            </a:fld>
            <a:endParaRPr 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仮埋葬地の選定</a:t>
            </a:r>
            <a:endParaRPr lang="en-US" sz="3000" dirty="0"/>
          </a:p>
        </p:txBody>
      </p:sp>
      <p:sp>
        <p:nvSpPr>
          <p:cNvPr id="3" name="ic1013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013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234440"/>
            <a:ext cx="112772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面積の目安：1体 幅1.5m×長さ3m＋重機の作業スペース</a:t>
            </a:r>
            <a:endParaRPr lang="en-US" sz="2000" dirty="0"/>
          </a:p>
        </p:txBody>
      </p:sp>
      <p:sp>
        <p:nvSpPr>
          <p:cNvPr id="6" name="card1014"/>
          <p:cNvSpPr/>
          <p:nvPr/>
        </p:nvSpPr>
        <p:spPr>
          <a:xfrm>
            <a:off x="457200" y="1874520"/>
            <a:ext cx="5524348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1015-circle"/>
          <p:cNvSpPr/>
          <p:nvPr/>
        </p:nvSpPr>
        <p:spPr>
          <a:xfrm>
            <a:off x="621792" y="21808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1015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337755"/>
            <a:ext cx="399410" cy="39941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90472" y="1947672"/>
            <a:ext cx="4353916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高燥で地盤が安定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水はけ良く掘削できる</a:t>
            </a:r>
            <a:endParaRPr lang="en-US" sz="2000" dirty="0"/>
          </a:p>
        </p:txBody>
      </p:sp>
      <p:sp>
        <p:nvSpPr>
          <p:cNvPr id="10" name="card1016"/>
          <p:cNvSpPr/>
          <p:nvPr/>
        </p:nvSpPr>
        <p:spPr>
          <a:xfrm>
            <a:off x="6210148" y="1874520"/>
            <a:ext cx="5524348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1017-circle"/>
          <p:cNvSpPr/>
          <p:nvPr/>
        </p:nvSpPr>
        <p:spPr>
          <a:xfrm>
            <a:off x="6374740" y="21808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1017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2337755"/>
            <a:ext cx="399410" cy="39941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7243420" y="1947672"/>
            <a:ext cx="4353916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水源から離す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井戸・河川・地下水を汚さない</a:t>
            </a:r>
            <a:endParaRPr lang="en-US" sz="2000" dirty="0"/>
          </a:p>
        </p:txBody>
      </p:sp>
      <p:sp>
        <p:nvSpPr>
          <p:cNvPr id="14" name="card1018"/>
          <p:cNvSpPr/>
          <p:nvPr/>
        </p:nvSpPr>
        <p:spPr>
          <a:xfrm>
            <a:off x="457200" y="3429000"/>
            <a:ext cx="5524348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1019-circle"/>
          <p:cNvSpPr/>
          <p:nvPr/>
        </p:nvSpPr>
        <p:spPr>
          <a:xfrm>
            <a:off x="621792" y="373532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6" name="ic1019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892235"/>
            <a:ext cx="399410" cy="39941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490472" y="3502152"/>
            <a:ext cx="4353916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浸水域を避ける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津波・洪水の想定区域外</a:t>
            </a:r>
            <a:endParaRPr lang="en-US" sz="2000" dirty="0"/>
          </a:p>
        </p:txBody>
      </p:sp>
      <p:sp>
        <p:nvSpPr>
          <p:cNvPr id="18" name="card1020"/>
          <p:cNvSpPr/>
          <p:nvPr/>
        </p:nvSpPr>
        <p:spPr>
          <a:xfrm>
            <a:off x="6210148" y="3429000"/>
            <a:ext cx="5524348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1021-circle"/>
          <p:cNvSpPr/>
          <p:nvPr/>
        </p:nvSpPr>
        <p:spPr>
          <a:xfrm>
            <a:off x="6374740" y="373532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0" name="ic1021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3892235"/>
            <a:ext cx="399410" cy="39941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7243420" y="3502152"/>
            <a:ext cx="4353916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人目につきにくい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避難所・病院から離す</a:t>
            </a:r>
            <a:endParaRPr lang="en-US" sz="2000" dirty="0"/>
          </a:p>
        </p:txBody>
      </p:sp>
      <p:sp>
        <p:nvSpPr>
          <p:cNvPr id="22" name="card1022"/>
          <p:cNvSpPr/>
          <p:nvPr/>
        </p:nvSpPr>
        <p:spPr>
          <a:xfrm>
            <a:off x="457200" y="4983480"/>
            <a:ext cx="5524348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1023-circle"/>
          <p:cNvSpPr/>
          <p:nvPr/>
        </p:nvSpPr>
        <p:spPr>
          <a:xfrm>
            <a:off x="621792" y="528980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4" name="ic1023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446715"/>
            <a:ext cx="399410" cy="399410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1490472" y="5056632"/>
            <a:ext cx="4353916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車で1時間以内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安置所・火葬場から</a:t>
            </a:r>
            <a:endParaRPr lang="en-US" sz="2000" dirty="0"/>
          </a:p>
        </p:txBody>
      </p:sp>
      <p:sp>
        <p:nvSpPr>
          <p:cNvPr id="26" name="card1024"/>
          <p:cNvSpPr/>
          <p:nvPr/>
        </p:nvSpPr>
        <p:spPr>
          <a:xfrm>
            <a:off x="6210148" y="4983480"/>
            <a:ext cx="5524348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1025-circle"/>
          <p:cNvSpPr/>
          <p:nvPr/>
        </p:nvSpPr>
        <p:spPr>
          <a:xfrm>
            <a:off x="6374740" y="528980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8" name="ic1025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5446715"/>
            <a:ext cx="399410" cy="399410"/>
          </a:xfrm>
          <a:prstGeom prst="rect">
            <a:avLst/>
          </a:prstGeom>
        </p:spPr>
      </p:pic>
      <p:sp>
        <p:nvSpPr>
          <p:cNvPr id="29" name="Text 20"/>
          <p:cNvSpPr txBox="1"/>
          <p:nvPr/>
        </p:nvSpPr>
        <p:spPr>
          <a:xfrm>
            <a:off x="7243420" y="5056632"/>
            <a:ext cx="4353916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公有地・許可・説明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墓埋法の許可と住民説明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72</a:t>
            </a:fld>
            <a:endParaRPr lang="en-U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仮埋葬地の距離の目安</a:t>
            </a:r>
            <a:endParaRPr lang="en-US" sz="3000" dirty="0"/>
          </a:p>
        </p:txBody>
      </p:sp>
      <p:sp>
        <p:nvSpPr>
          <p:cNvPr id="3" name="ic1026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026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1027"/>
          <p:cNvSpPr/>
          <p:nvPr/>
        </p:nvSpPr>
        <p:spPr>
          <a:xfrm>
            <a:off x="457200" y="128016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1028-circle"/>
          <p:cNvSpPr/>
          <p:nvPr/>
        </p:nvSpPr>
        <p:spPr>
          <a:xfrm>
            <a:off x="621792" y="1417320"/>
            <a:ext cx="571500" cy="57150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1028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522" y="1543050"/>
            <a:ext cx="320040" cy="32004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348740" y="135331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井戸・飲料水源から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200m以上（250mとする資料も）</a:t>
            </a:r>
            <a:endParaRPr lang="en-US" sz="2000" dirty="0"/>
          </a:p>
        </p:txBody>
      </p:sp>
      <p:sp>
        <p:nvSpPr>
          <p:cNvPr id="10" name="card1029"/>
          <p:cNvSpPr/>
          <p:nvPr/>
        </p:nvSpPr>
        <p:spPr>
          <a:xfrm>
            <a:off x="6210148" y="128016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1030-circle"/>
          <p:cNvSpPr/>
          <p:nvPr/>
        </p:nvSpPr>
        <p:spPr>
          <a:xfrm>
            <a:off x="6374740" y="1417320"/>
            <a:ext cx="571500" cy="571500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1030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470" y="1543050"/>
            <a:ext cx="320040" cy="32004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101688" y="135331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湧水・水路から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30m以上</a:t>
            </a:r>
            <a:endParaRPr lang="en-US" sz="2000" dirty="0"/>
          </a:p>
        </p:txBody>
      </p:sp>
      <p:sp>
        <p:nvSpPr>
          <p:cNvPr id="14" name="card1031"/>
          <p:cNvSpPr/>
          <p:nvPr/>
        </p:nvSpPr>
        <p:spPr>
          <a:xfrm>
            <a:off x="457200" y="235458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1032-circle"/>
          <p:cNvSpPr/>
          <p:nvPr/>
        </p:nvSpPr>
        <p:spPr>
          <a:xfrm>
            <a:off x="621792" y="2491740"/>
            <a:ext cx="571500" cy="57150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6" name="ic1032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522" y="2617470"/>
            <a:ext cx="320040" cy="32004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348740" y="242773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農業用排水路から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10m以上</a:t>
            </a:r>
            <a:endParaRPr lang="en-US" sz="2000" dirty="0"/>
          </a:p>
        </p:txBody>
      </p:sp>
      <p:sp>
        <p:nvSpPr>
          <p:cNvPr id="18" name="card1033"/>
          <p:cNvSpPr/>
          <p:nvPr/>
        </p:nvSpPr>
        <p:spPr>
          <a:xfrm>
            <a:off x="6210148" y="235458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1034-circle"/>
          <p:cNvSpPr/>
          <p:nvPr/>
        </p:nvSpPr>
        <p:spPr>
          <a:xfrm>
            <a:off x="6374740" y="2491740"/>
            <a:ext cx="571500" cy="571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0" name="ic1034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470" y="2617470"/>
            <a:ext cx="320040" cy="32004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7101688" y="242773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地下水位との差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墓底から1.2m以上（砂地1.5m）</a:t>
            </a:r>
            <a:endParaRPr lang="en-US" sz="2000" dirty="0"/>
          </a:p>
        </p:txBody>
      </p:sp>
      <p:sp>
        <p:nvSpPr>
          <p:cNvPr id="22" name="card1035"/>
          <p:cNvSpPr/>
          <p:nvPr/>
        </p:nvSpPr>
        <p:spPr>
          <a:xfrm>
            <a:off x="457200" y="342900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1036-circle"/>
          <p:cNvSpPr/>
          <p:nvPr/>
        </p:nvSpPr>
        <p:spPr>
          <a:xfrm>
            <a:off x="621792" y="3566160"/>
            <a:ext cx="571500" cy="5715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4" name="ic1036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522" y="3691890"/>
            <a:ext cx="320040" cy="32004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348740" y="350215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覆土の厚さ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90cm〜1.2m（動物よけ）</a:t>
            </a:r>
            <a:endParaRPr lang="en-US" sz="2000" dirty="0"/>
          </a:p>
        </p:txBody>
      </p:sp>
      <p:sp>
        <p:nvSpPr>
          <p:cNvPr id="26" name="card1037"/>
          <p:cNvSpPr/>
          <p:nvPr/>
        </p:nvSpPr>
        <p:spPr>
          <a:xfrm>
            <a:off x="6210148" y="342900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1038-circle"/>
          <p:cNvSpPr/>
          <p:nvPr/>
        </p:nvSpPr>
        <p:spPr>
          <a:xfrm>
            <a:off x="6374740" y="3566160"/>
            <a:ext cx="571500" cy="57150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8" name="ic1038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0470" y="3691890"/>
            <a:ext cx="320040" cy="32004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7101688" y="350215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御遺体の間隔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0.4〜0.5m。一層に並べる</a:t>
            </a:r>
            <a:endParaRPr lang="en-US" sz="2000" dirty="0"/>
          </a:p>
        </p:txBody>
      </p:sp>
      <p:sp>
        <p:nvSpPr>
          <p:cNvPr id="30" name="card1039"/>
          <p:cNvSpPr/>
          <p:nvPr/>
        </p:nvSpPr>
        <p:spPr>
          <a:xfrm>
            <a:off x="457200" y="450342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ic1040-circle"/>
          <p:cNvSpPr/>
          <p:nvPr/>
        </p:nvSpPr>
        <p:spPr>
          <a:xfrm>
            <a:off x="621792" y="4640580"/>
            <a:ext cx="571500" cy="571500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32" name="ic1040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7522" y="4766310"/>
            <a:ext cx="320040" cy="320040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1348740" y="457657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周囲の緩衝帯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幅10m以上を確保</a:t>
            </a:r>
            <a:endParaRPr lang="en-US" sz="2000" dirty="0"/>
          </a:p>
        </p:txBody>
      </p:sp>
      <p:sp>
        <p:nvSpPr>
          <p:cNvPr id="34" name="card1041"/>
          <p:cNvSpPr/>
          <p:nvPr/>
        </p:nvSpPr>
        <p:spPr>
          <a:xfrm>
            <a:off x="6210148" y="4503420"/>
            <a:ext cx="5524348" cy="845820"/>
          </a:xfrm>
          <a:prstGeom prst="roundRect">
            <a:avLst>
              <a:gd name="adj" fmla="val 1081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5" name="ic1042-circle"/>
          <p:cNvSpPr/>
          <p:nvPr/>
        </p:nvSpPr>
        <p:spPr>
          <a:xfrm>
            <a:off x="6374740" y="4640580"/>
            <a:ext cx="571500" cy="57150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6" name="ic1042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00470" y="4766310"/>
            <a:ext cx="320040" cy="320040"/>
          </a:xfrm>
          <a:prstGeom prst="rect">
            <a:avLst/>
          </a:prstGeom>
        </p:spPr>
      </p:pic>
      <p:sp>
        <p:nvSpPr>
          <p:cNvPr id="37" name="Text 25"/>
          <p:cNvSpPr txBox="1"/>
          <p:nvPr/>
        </p:nvSpPr>
        <p:spPr>
          <a:xfrm>
            <a:off x="7101688" y="4576572"/>
            <a:ext cx="4495648" cy="699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恒久的な標識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固有番号を刻んだ墓標</a:t>
            </a:r>
            <a:endParaRPr lang="en-US" sz="2000" dirty="0"/>
          </a:p>
        </p:txBody>
      </p:sp>
      <p:sp>
        <p:nvSpPr>
          <p:cNvPr id="38" name="card1043"/>
          <p:cNvSpPr/>
          <p:nvPr/>
        </p:nvSpPr>
        <p:spPr>
          <a:xfrm>
            <a:off x="457200" y="5486400"/>
            <a:ext cx="11277295" cy="822960"/>
          </a:xfrm>
          <a:prstGeom prst="roundRect">
            <a:avLst>
              <a:gd name="adj" fmla="val 11111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39" name="Text 27"/>
          <p:cNvSpPr txBox="1"/>
          <p:nvPr/>
        </p:nvSpPr>
        <p:spPr>
          <a:xfrm>
            <a:off x="640080" y="5486400"/>
            <a:ext cx="10911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距離は地質によって変わります。地元の保健・環境部門と確認してください。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73</a:t>
            </a:fld>
            <a:endParaRPr lang="en-U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仮埋葬地のレイアウト例</a:t>
            </a:r>
            <a:endParaRPr lang="en-US" sz="3000" dirty="0"/>
          </a:p>
        </p:txBody>
      </p:sp>
      <p:sp>
        <p:nvSpPr>
          <p:cNvPr id="3" name="ic1044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044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site-fence"/>
          <p:cNvSpPr/>
          <p:nvPr/>
        </p:nvSpPr>
        <p:spPr>
          <a:xfrm>
            <a:off x="457200" y="1280160"/>
            <a:ext cx="8259775" cy="4526280"/>
          </a:xfrm>
          <a:prstGeom prst="rect">
            <a:avLst/>
          </a:prstGeom>
          <a:solidFill>
            <a:srgbClr val="FFFFFF"/>
          </a:solidFill>
          <a:ln w="38100">
            <a:solidFill>
              <a:schemeClr val="accent2"/>
            </a:solidFill>
            <a:prstDash val="dash"/>
          </a:ln>
        </p:spPr>
      </p:sp>
      <p:sp>
        <p:nvSpPr>
          <p:cNvPr id="6" name="Text 3"/>
          <p:cNvSpPr txBox="1"/>
          <p:nvPr/>
        </p:nvSpPr>
        <p:spPr>
          <a:xfrm>
            <a:off x="594360" y="1371600"/>
            <a:ext cx="479067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区画A（身元判明）</a:t>
            </a:r>
            <a:endParaRPr lang="en-US" sz="2000" dirty="0"/>
          </a:p>
        </p:txBody>
      </p:sp>
      <p:sp>
        <p:nvSpPr>
          <p:cNvPr id="7" name="plot1045"/>
          <p:cNvSpPr/>
          <p:nvPr/>
        </p:nvSpPr>
        <p:spPr>
          <a:xfrm>
            <a:off x="594360" y="1783080"/>
            <a:ext cx="844748" cy="86868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94360" y="1783080"/>
            <a:ext cx="84474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1</a:t>
            </a:r>
            <a:endParaRPr lang="en-US" sz="2000" dirty="0"/>
          </a:p>
        </p:txBody>
      </p:sp>
      <p:sp>
        <p:nvSpPr>
          <p:cNvPr id="9" name="plot1046"/>
          <p:cNvSpPr/>
          <p:nvPr/>
        </p:nvSpPr>
        <p:spPr>
          <a:xfrm>
            <a:off x="1512260" y="1783080"/>
            <a:ext cx="844748" cy="86868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1512260" y="1783080"/>
            <a:ext cx="84474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2</a:t>
            </a:r>
            <a:endParaRPr lang="en-US" sz="2000" dirty="0"/>
          </a:p>
        </p:txBody>
      </p:sp>
      <p:sp>
        <p:nvSpPr>
          <p:cNvPr id="11" name="plot1047"/>
          <p:cNvSpPr/>
          <p:nvPr/>
        </p:nvSpPr>
        <p:spPr>
          <a:xfrm>
            <a:off x="2430161" y="1783080"/>
            <a:ext cx="844748" cy="86868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2430161" y="1783080"/>
            <a:ext cx="84474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3</a:t>
            </a:r>
            <a:endParaRPr lang="en-US" sz="2000" dirty="0"/>
          </a:p>
        </p:txBody>
      </p:sp>
      <p:sp>
        <p:nvSpPr>
          <p:cNvPr id="13" name="plot1048"/>
          <p:cNvSpPr/>
          <p:nvPr/>
        </p:nvSpPr>
        <p:spPr>
          <a:xfrm>
            <a:off x="3348061" y="1783080"/>
            <a:ext cx="844748" cy="86868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3348061" y="1783080"/>
            <a:ext cx="84474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4</a:t>
            </a:r>
            <a:endParaRPr lang="en-US" sz="2000" dirty="0"/>
          </a:p>
        </p:txBody>
      </p:sp>
      <p:sp>
        <p:nvSpPr>
          <p:cNvPr id="15" name="plot1049"/>
          <p:cNvSpPr/>
          <p:nvPr/>
        </p:nvSpPr>
        <p:spPr>
          <a:xfrm>
            <a:off x="4265961" y="1783080"/>
            <a:ext cx="844748" cy="86868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4265961" y="1783080"/>
            <a:ext cx="84474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5</a:t>
            </a:r>
            <a:endParaRPr lang="en-US" sz="2000" dirty="0"/>
          </a:p>
        </p:txBody>
      </p:sp>
      <p:sp>
        <p:nvSpPr>
          <p:cNvPr id="17" name="Text 14"/>
          <p:cNvSpPr txBox="1"/>
          <p:nvPr/>
        </p:nvSpPr>
        <p:spPr>
          <a:xfrm>
            <a:off x="594360" y="2788920"/>
            <a:ext cx="479067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区画B（身元不明）</a:t>
            </a:r>
            <a:endParaRPr lang="en-US" sz="2000" dirty="0"/>
          </a:p>
        </p:txBody>
      </p:sp>
      <p:sp>
        <p:nvSpPr>
          <p:cNvPr id="18" name="plot1050"/>
          <p:cNvSpPr/>
          <p:nvPr/>
        </p:nvSpPr>
        <p:spPr>
          <a:xfrm>
            <a:off x="594360" y="3200400"/>
            <a:ext cx="844748" cy="86868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5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594360" y="3200400"/>
            <a:ext cx="84474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1</a:t>
            </a:r>
            <a:endParaRPr lang="en-US" sz="2000" dirty="0"/>
          </a:p>
        </p:txBody>
      </p:sp>
      <p:sp>
        <p:nvSpPr>
          <p:cNvPr id="20" name="plot1051"/>
          <p:cNvSpPr/>
          <p:nvPr/>
        </p:nvSpPr>
        <p:spPr>
          <a:xfrm>
            <a:off x="1512260" y="3200400"/>
            <a:ext cx="844748" cy="86868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5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1512260" y="3200400"/>
            <a:ext cx="84474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2</a:t>
            </a:r>
            <a:endParaRPr lang="en-US" sz="2000" dirty="0"/>
          </a:p>
        </p:txBody>
      </p:sp>
      <p:sp>
        <p:nvSpPr>
          <p:cNvPr id="22" name="plot1052"/>
          <p:cNvSpPr/>
          <p:nvPr/>
        </p:nvSpPr>
        <p:spPr>
          <a:xfrm>
            <a:off x="2430161" y="3200400"/>
            <a:ext cx="844748" cy="86868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5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2430161" y="3200400"/>
            <a:ext cx="84474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3</a:t>
            </a:r>
            <a:endParaRPr lang="en-US" sz="2000" dirty="0"/>
          </a:p>
        </p:txBody>
      </p:sp>
      <p:sp>
        <p:nvSpPr>
          <p:cNvPr id="24" name="plot1053"/>
          <p:cNvSpPr/>
          <p:nvPr/>
        </p:nvSpPr>
        <p:spPr>
          <a:xfrm>
            <a:off x="3348061" y="3200400"/>
            <a:ext cx="844748" cy="86868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5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3348061" y="3200400"/>
            <a:ext cx="84474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4</a:t>
            </a:r>
            <a:endParaRPr lang="en-US" sz="2000" dirty="0"/>
          </a:p>
        </p:txBody>
      </p:sp>
      <p:sp>
        <p:nvSpPr>
          <p:cNvPr id="26" name="plot1054"/>
          <p:cNvSpPr/>
          <p:nvPr/>
        </p:nvSpPr>
        <p:spPr>
          <a:xfrm>
            <a:off x="4265961" y="3200400"/>
            <a:ext cx="844748" cy="86868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5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4265961" y="3200400"/>
            <a:ext cx="84474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5</a:t>
            </a:r>
            <a:endParaRPr lang="en-US" sz="2000" dirty="0"/>
          </a:p>
        </p:txBody>
      </p:sp>
      <p:sp>
        <p:nvSpPr>
          <p:cNvPr id="28" name="zone1055"/>
          <p:cNvSpPr/>
          <p:nvPr/>
        </p:nvSpPr>
        <p:spPr>
          <a:xfrm>
            <a:off x="5339310" y="1463040"/>
            <a:ext cx="3240506" cy="1325880"/>
          </a:xfrm>
          <a:prstGeom prst="roundRect">
            <a:avLst>
              <a:gd name="adj" fmla="val 4138"/>
            </a:avLst>
          </a:prstGeom>
          <a:solidFill>
            <a:schemeClr val="accent2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5385030" y="1463040"/>
            <a:ext cx="3149066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重機・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残土置場</a:t>
            </a:r>
            <a:endParaRPr lang="en-US" sz="2000" dirty="0"/>
          </a:p>
        </p:txBody>
      </p:sp>
      <p:sp>
        <p:nvSpPr>
          <p:cNvPr id="30" name="zone1056"/>
          <p:cNvSpPr/>
          <p:nvPr/>
        </p:nvSpPr>
        <p:spPr>
          <a:xfrm>
            <a:off x="5339310" y="2926080"/>
            <a:ext cx="3240506" cy="1143000"/>
          </a:xfrm>
          <a:prstGeom prst="roundRect">
            <a:avLst>
              <a:gd name="adj" fmla="val 4800"/>
            </a:avLst>
          </a:prstGeom>
          <a:solidFill>
            <a:schemeClr val="accent6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5385030" y="2926080"/>
            <a:ext cx="3149066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休憩・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消毒</a:t>
            </a:r>
            <a:endParaRPr lang="en-US" sz="2000" dirty="0"/>
          </a:p>
        </p:txBody>
      </p:sp>
      <p:sp>
        <p:nvSpPr>
          <p:cNvPr id="32" name="road"/>
          <p:cNvSpPr/>
          <p:nvPr/>
        </p:nvSpPr>
        <p:spPr>
          <a:xfrm>
            <a:off x="548640" y="4251960"/>
            <a:ext cx="8076895" cy="502920"/>
          </a:xfrm>
          <a:prstGeom prst="rect">
            <a:avLst/>
          </a:prstGeom>
          <a:solidFill>
            <a:srgbClr val="D5D9D7"/>
          </a:solidFill>
          <a:ln w="12700">
            <a:solidFill>
              <a:srgbClr val="D5D9D7"/>
            </a:solidFill>
            <a:prstDash val="solid"/>
          </a:ln>
        </p:spPr>
      </p:sp>
      <p:sp>
        <p:nvSpPr>
          <p:cNvPr id="33" name="Text 30"/>
          <p:cNvSpPr txBox="1"/>
          <p:nvPr/>
        </p:nvSpPr>
        <p:spPr>
          <a:xfrm>
            <a:off x="548640" y="4251960"/>
            <a:ext cx="807689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進入路（重機・車両）</a:t>
            </a:r>
            <a:endParaRPr lang="en-US" sz="2000" dirty="0"/>
          </a:p>
        </p:txBody>
      </p:sp>
      <p:sp>
        <p:nvSpPr>
          <p:cNvPr id="34" name="zone1057"/>
          <p:cNvSpPr/>
          <p:nvPr/>
        </p:nvSpPr>
        <p:spPr>
          <a:xfrm>
            <a:off x="594360" y="4892040"/>
            <a:ext cx="3901288" cy="777240"/>
          </a:xfrm>
          <a:prstGeom prst="roundRect">
            <a:avLst>
              <a:gd name="adj" fmla="val 7059"/>
            </a:avLst>
          </a:prstGeom>
          <a:solidFill>
            <a:schemeClr val="tx2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640080" y="4892040"/>
            <a:ext cx="38098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受付・記録</a:t>
            </a:r>
            <a:endParaRPr lang="en-US" sz="2000" dirty="0"/>
          </a:p>
        </p:txBody>
      </p:sp>
      <p:sp>
        <p:nvSpPr>
          <p:cNvPr id="36" name="zone1058"/>
          <p:cNvSpPr/>
          <p:nvPr/>
        </p:nvSpPr>
        <p:spPr>
          <a:xfrm>
            <a:off x="4678528" y="4892040"/>
            <a:ext cx="3901288" cy="777240"/>
          </a:xfrm>
          <a:prstGeom prst="roundRect">
            <a:avLst>
              <a:gd name="adj" fmla="val 7059"/>
            </a:avLst>
          </a:prstGeom>
          <a:solidFill>
            <a:schemeClr val="accent3"/>
          </a:solidFill>
          <a:ln w="25400">
            <a:solidFill>
              <a:srgbClr val="FFFFFF"/>
            </a:solidFill>
            <a:prstDash val="solid"/>
          </a:ln>
        </p:spPr>
      </p:sp>
      <p:sp>
        <p:nvSpPr>
          <p:cNvPr id="37" name="Text 34"/>
          <p:cNvSpPr txBox="1"/>
          <p:nvPr/>
        </p:nvSpPr>
        <p:spPr>
          <a:xfrm>
            <a:off x="4724248" y="4892040"/>
            <a:ext cx="38098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献花所</a:t>
            </a:r>
            <a:endParaRPr lang="en-US" sz="2000" dirty="0"/>
          </a:p>
        </p:txBody>
      </p:sp>
      <p:sp>
        <p:nvSpPr>
          <p:cNvPr id="38" name="Text 35"/>
          <p:cNvSpPr txBox="1"/>
          <p:nvPr/>
        </p:nvSpPr>
        <p:spPr>
          <a:xfrm>
            <a:off x="457200" y="5879592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▲出入口（1か所）</a:t>
            </a:r>
            <a:endParaRPr lang="en-US" sz="2000" dirty="0"/>
          </a:p>
        </p:txBody>
      </p:sp>
      <p:sp>
        <p:nvSpPr>
          <p:cNvPr id="39" name="card1059"/>
          <p:cNvSpPr/>
          <p:nvPr/>
        </p:nvSpPr>
        <p:spPr>
          <a:xfrm>
            <a:off x="8991295" y="1280160"/>
            <a:ext cx="2743200" cy="4526280"/>
          </a:xfrm>
          <a:prstGeom prst="roundRect">
            <a:avLst>
              <a:gd name="adj" fmla="val 3333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40" name="Text 37"/>
          <p:cNvSpPr txBox="1"/>
          <p:nvPr/>
        </p:nvSpPr>
        <p:spPr>
          <a:xfrm>
            <a:off x="9174175" y="1417320"/>
            <a:ext cx="24231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00"/>
              </a:spcAft>
              <a:buNone/>
            </a:pPr>
            <a:r>
              <a:rPr lang="en-US" sz="2200" b="1" dirty="0">
                <a:solidFill>
                  <a:schemeClr val="accent3"/>
                </a:solidFill>
              </a:rPr>
              <a:t>ポイント</a:t>
            </a:r>
            <a:endParaRPr lang="en-US" sz="20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判明・不明で</a:t>
            </a:r>
            <a:endParaRPr lang="en-US" sz="20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区画を分ける</a:t>
            </a:r>
            <a:endParaRPr lang="en-US" sz="20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作業とご家族の</a:t>
            </a:r>
            <a:endParaRPr lang="en-US" sz="20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動線を分ける</a:t>
            </a:r>
            <a:endParaRPr lang="en-US" sz="20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周囲は</a:t>
            </a:r>
            <a:endParaRPr lang="en-US" sz="20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目隠しで囲う</a:t>
            </a:r>
            <a:endParaRPr lang="en-US" sz="20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2000" b="1" dirty="0">
                <a:solidFill>
                  <a:schemeClr val="tx1"/>
                </a:solidFill>
              </a:rPr>
              <a:t>出入口は1か所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74</a:t>
            </a:fld>
            <a:endParaRPr lang="en-US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埋設要領（手順）</a:t>
            </a:r>
            <a:endParaRPr lang="en-US" sz="3000" dirty="0"/>
          </a:p>
        </p:txBody>
      </p:sp>
      <p:sp>
        <p:nvSpPr>
          <p:cNvPr id="3" name="ic1060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060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061"/>
          <p:cNvSpPr/>
          <p:nvPr/>
        </p:nvSpPr>
        <p:spPr>
          <a:xfrm>
            <a:off x="457200" y="1280160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num1062"/>
          <p:cNvSpPr/>
          <p:nvPr/>
        </p:nvSpPr>
        <p:spPr>
          <a:xfrm>
            <a:off x="621792" y="1531620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21792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1371600" y="1335024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事前確認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検案書・許可・承諾書</a:t>
            </a:r>
            <a:endParaRPr lang="en-US" sz="2000" dirty="0"/>
          </a:p>
        </p:txBody>
      </p:sp>
      <p:sp>
        <p:nvSpPr>
          <p:cNvPr id="9" name="card1063"/>
          <p:cNvSpPr/>
          <p:nvPr/>
        </p:nvSpPr>
        <p:spPr>
          <a:xfrm>
            <a:off x="457200" y="2587752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num1064"/>
          <p:cNvSpPr/>
          <p:nvPr/>
        </p:nvSpPr>
        <p:spPr>
          <a:xfrm>
            <a:off x="621792" y="2839212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21792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1371600" y="2642616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日程の通知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ご家族へ日時と場所を伝える</a:t>
            </a:r>
            <a:endParaRPr lang="en-US" sz="2000" dirty="0"/>
          </a:p>
        </p:txBody>
      </p:sp>
      <p:sp>
        <p:nvSpPr>
          <p:cNvPr id="13" name="card1065"/>
          <p:cNvSpPr/>
          <p:nvPr/>
        </p:nvSpPr>
        <p:spPr>
          <a:xfrm>
            <a:off x="457200" y="3895344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num1066"/>
          <p:cNvSpPr/>
          <p:nvPr/>
        </p:nvSpPr>
        <p:spPr>
          <a:xfrm>
            <a:off x="621792" y="4146804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21792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950208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搬送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密閉を確認し緊急通行車両で</a:t>
            </a:r>
            <a:endParaRPr lang="en-US" sz="2000" dirty="0"/>
          </a:p>
        </p:txBody>
      </p:sp>
      <p:sp>
        <p:nvSpPr>
          <p:cNvPr id="17" name="card1067"/>
          <p:cNvSpPr/>
          <p:nvPr/>
        </p:nvSpPr>
        <p:spPr>
          <a:xfrm>
            <a:off x="457200" y="5202936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num1068"/>
          <p:cNvSpPr/>
          <p:nvPr/>
        </p:nvSpPr>
        <p:spPr>
          <a:xfrm>
            <a:off x="621792" y="5454396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21792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20" name="Text 17"/>
          <p:cNvSpPr txBox="1"/>
          <p:nvPr/>
        </p:nvSpPr>
        <p:spPr>
          <a:xfrm>
            <a:off x="1371600" y="5257800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掘削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重機で深さ1.5〜2m</a:t>
            </a:r>
            <a:endParaRPr lang="en-US" sz="2000" dirty="0"/>
          </a:p>
        </p:txBody>
      </p:sp>
      <p:sp>
        <p:nvSpPr>
          <p:cNvPr id="21" name="card1069"/>
          <p:cNvSpPr/>
          <p:nvPr/>
        </p:nvSpPr>
        <p:spPr>
          <a:xfrm>
            <a:off x="6210148" y="1280160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num1070"/>
          <p:cNvSpPr/>
          <p:nvPr/>
        </p:nvSpPr>
        <p:spPr>
          <a:xfrm>
            <a:off x="6374740" y="1531620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374740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4" name="Text 21"/>
          <p:cNvSpPr txBox="1"/>
          <p:nvPr/>
        </p:nvSpPr>
        <p:spPr>
          <a:xfrm>
            <a:off x="7124548" y="1335024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埋設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棺は一層に並べ、重ねない</a:t>
            </a:r>
            <a:endParaRPr lang="en-US" sz="2000" dirty="0"/>
          </a:p>
        </p:txBody>
      </p:sp>
      <p:sp>
        <p:nvSpPr>
          <p:cNvPr id="25" name="card1071"/>
          <p:cNvSpPr/>
          <p:nvPr/>
        </p:nvSpPr>
        <p:spPr>
          <a:xfrm>
            <a:off x="6210148" y="2587752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num1072"/>
          <p:cNvSpPr/>
          <p:nvPr/>
        </p:nvSpPr>
        <p:spPr>
          <a:xfrm>
            <a:off x="6374740" y="2839212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6374740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</a:t>
            </a:r>
            <a:endParaRPr lang="en-US" sz="2400" dirty="0"/>
          </a:p>
        </p:txBody>
      </p:sp>
      <p:sp>
        <p:nvSpPr>
          <p:cNvPr id="28" name="Text 25"/>
          <p:cNvSpPr txBox="1"/>
          <p:nvPr/>
        </p:nvSpPr>
        <p:spPr>
          <a:xfrm>
            <a:off x="7124548" y="2642616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墓標と位置記録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番号の墓標・地図とGPS</a:t>
            </a:r>
            <a:endParaRPr lang="en-US" sz="2000" dirty="0"/>
          </a:p>
        </p:txBody>
      </p:sp>
      <p:sp>
        <p:nvSpPr>
          <p:cNvPr id="29" name="card1073"/>
          <p:cNvSpPr/>
          <p:nvPr/>
        </p:nvSpPr>
        <p:spPr>
          <a:xfrm>
            <a:off x="6210148" y="3895344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num1074"/>
          <p:cNvSpPr/>
          <p:nvPr/>
        </p:nvSpPr>
        <p:spPr>
          <a:xfrm>
            <a:off x="6374740" y="4146804"/>
            <a:ext cx="603504" cy="603504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6374740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</a:t>
            </a:r>
            <a:endParaRPr lang="en-US" sz="2400" dirty="0"/>
          </a:p>
        </p:txBody>
      </p:sp>
      <p:sp>
        <p:nvSpPr>
          <p:cNvPr id="32" name="Text 29"/>
          <p:cNvSpPr txBox="1"/>
          <p:nvPr/>
        </p:nvSpPr>
        <p:spPr>
          <a:xfrm>
            <a:off x="7124548" y="3950208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終了と消毒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黙とう・器材と作業員の消毒</a:t>
            </a:r>
            <a:endParaRPr lang="en-US" sz="2000" dirty="0"/>
          </a:p>
        </p:txBody>
      </p:sp>
      <p:sp>
        <p:nvSpPr>
          <p:cNvPr id="33" name="card1075"/>
          <p:cNvSpPr/>
          <p:nvPr/>
        </p:nvSpPr>
        <p:spPr>
          <a:xfrm>
            <a:off x="6210148" y="5202936"/>
            <a:ext cx="5524348" cy="1106424"/>
          </a:xfrm>
          <a:prstGeom prst="roundRect">
            <a:avLst>
              <a:gd name="adj" fmla="val 8264"/>
            </a:avLst>
          </a:prstGeom>
          <a:solidFill>
            <a:srgbClr val="FBEFEF"/>
          </a:solidFill>
          <a:ln w="12700">
            <a:solidFill>
              <a:srgbClr val="FBEFEF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6438748" y="5202936"/>
            <a:ext cx="5067148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後の改葬（掘り起こし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・火葬）が前提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75</a:t>
            </a:fld>
            <a:endParaRPr 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穴の深さと縦横サイズ（1体あたり）</a:t>
            </a:r>
            <a:endParaRPr lang="en-US" sz="3000" dirty="0"/>
          </a:p>
        </p:txBody>
      </p:sp>
      <p:sp>
        <p:nvSpPr>
          <p:cNvPr id="3" name="ic1076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076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280160"/>
            <a:ext cx="54557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断面図（横から）</a:t>
            </a:r>
            <a:endParaRPr lang="en-US" sz="2200" dirty="0"/>
          </a:p>
        </p:txBody>
      </p:sp>
      <p:sp>
        <p:nvSpPr>
          <p:cNvPr id="6" name="soil"/>
          <p:cNvSpPr/>
          <p:nvPr/>
        </p:nvSpPr>
        <p:spPr>
          <a:xfrm>
            <a:off x="457200" y="2514600"/>
            <a:ext cx="5455768" cy="2377440"/>
          </a:xfrm>
          <a:prstGeom prst="rect">
            <a:avLst/>
          </a:prstGeom>
          <a:solidFill>
            <a:srgbClr val="C9B79C"/>
          </a:solidFill>
          <a:ln w="12700">
            <a:solidFill>
              <a:srgbClr val="C9B79C"/>
            </a:solidFill>
            <a:prstDash val="solid"/>
          </a:ln>
        </p:spPr>
      </p:sp>
      <p:sp>
        <p:nvSpPr>
          <p:cNvPr id="7" name="pit"/>
          <p:cNvSpPr/>
          <p:nvPr/>
        </p:nvSpPr>
        <p:spPr>
          <a:xfrm>
            <a:off x="1275565" y="2514600"/>
            <a:ext cx="2727884" cy="2057400"/>
          </a:xfrm>
          <a:prstGeom prst="rect">
            <a:avLst/>
          </a:prstGeom>
          <a:solidFill>
            <a:srgbClr val="E6DAC6"/>
          </a:solidFill>
          <a:ln w="25400">
            <a:solidFill>
              <a:srgbClr val="8C7A5B"/>
            </a:solidFill>
            <a:prstDash val="dash"/>
          </a:ln>
        </p:spPr>
      </p:sp>
      <p:sp>
        <p:nvSpPr>
          <p:cNvPr id="8" name="coffin"/>
          <p:cNvSpPr/>
          <p:nvPr/>
        </p:nvSpPr>
        <p:spPr>
          <a:xfrm>
            <a:off x="1385293" y="4023360"/>
            <a:ext cx="2508428" cy="457200"/>
          </a:xfrm>
          <a:prstGeom prst="roundRect">
            <a:avLst>
              <a:gd name="adj" fmla="val 1200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1385293" y="4023360"/>
            <a:ext cx="25084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棺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1275565" y="2743200"/>
            <a:ext cx="272788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覆土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1m以上</a:t>
            </a:r>
            <a:endParaRPr lang="en-US" sz="2000" dirty="0"/>
          </a:p>
        </p:txBody>
      </p:sp>
      <p:sp>
        <p:nvSpPr>
          <p:cNvPr id="11" name="post"/>
          <p:cNvSpPr/>
          <p:nvPr/>
        </p:nvSpPr>
        <p:spPr>
          <a:xfrm>
            <a:off x="2584643" y="2011680"/>
            <a:ext cx="109728" cy="502920"/>
          </a:xfrm>
          <a:prstGeom prst="rect">
            <a:avLst/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2776667" y="196596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墓標（番号）</a:t>
            </a:r>
            <a:endParaRPr lang="en-US" sz="2000" dirty="0"/>
          </a:p>
        </p:txBody>
      </p:sp>
      <p:sp>
        <p:nvSpPr>
          <p:cNvPr id="13" name="depth"/>
          <p:cNvSpPr/>
          <p:nvPr/>
        </p:nvSpPr>
        <p:spPr>
          <a:xfrm>
            <a:off x="4186329" y="2514600"/>
            <a:ext cx="0" cy="2057400"/>
          </a:xfrm>
          <a:prstGeom prst="line">
            <a:avLst/>
          </a:prstGeom>
          <a:noFill/>
          <a:ln w="38100">
            <a:solidFill>
              <a:schemeClr val="accent3"/>
            </a:solidFill>
            <a:prstDash val="solid"/>
            <a:headEnd type="triangle"/>
            <a:tailEnd type="triangle"/>
          </a:ln>
        </p:spPr>
      </p:sp>
      <p:sp>
        <p:nvSpPr>
          <p:cNvPr id="14" name="Text 11"/>
          <p:cNvSpPr txBox="1"/>
          <p:nvPr/>
        </p:nvSpPr>
        <p:spPr>
          <a:xfrm>
            <a:off x="4259481" y="2926080"/>
            <a:ext cx="1635199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深さ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1.5〜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2m</a:t>
            </a:r>
            <a:endParaRPr lang="en-US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6278728" y="1280160"/>
            <a:ext cx="54557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平面図（上から）</a:t>
            </a:r>
            <a:endParaRPr lang="en-US" sz="2200" dirty="0"/>
          </a:p>
        </p:txBody>
      </p:sp>
      <p:sp>
        <p:nvSpPr>
          <p:cNvPr id="16" name="plot-outer"/>
          <p:cNvSpPr/>
          <p:nvPr/>
        </p:nvSpPr>
        <p:spPr>
          <a:xfrm>
            <a:off x="8217941" y="1783080"/>
            <a:ext cx="1577340" cy="3154680"/>
          </a:xfrm>
          <a:prstGeom prst="rect">
            <a:avLst/>
          </a:prstGeom>
          <a:solidFill>
            <a:schemeClr val="bg2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17" name="plot-hole"/>
          <p:cNvSpPr/>
          <p:nvPr/>
        </p:nvSpPr>
        <p:spPr>
          <a:xfrm>
            <a:off x="8480831" y="2045970"/>
            <a:ext cx="1051560" cy="2628900"/>
          </a:xfrm>
          <a:prstGeom prst="rect">
            <a:avLst/>
          </a:prstGeom>
          <a:solidFill>
            <a:srgbClr val="E6DAC6"/>
          </a:solidFill>
          <a:ln w="25400">
            <a:solidFill>
              <a:srgbClr val="8C7A5B"/>
            </a:solidFill>
            <a:prstDash val="dash"/>
          </a:ln>
        </p:spPr>
      </p:sp>
      <p:sp>
        <p:nvSpPr>
          <p:cNvPr id="18" name="Text 15"/>
          <p:cNvSpPr txBox="1"/>
          <p:nvPr/>
        </p:nvSpPr>
        <p:spPr>
          <a:xfrm>
            <a:off x="8480831" y="2045970"/>
            <a:ext cx="1051560" cy="26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穴</a:t>
            </a:r>
            <a:endParaRPr lang="en-US" sz="2000" dirty="0"/>
          </a:p>
        </p:txBody>
      </p:sp>
      <p:sp>
        <p:nvSpPr>
          <p:cNvPr id="19" name="Text 16"/>
          <p:cNvSpPr txBox="1"/>
          <p:nvPr/>
        </p:nvSpPr>
        <p:spPr>
          <a:xfrm>
            <a:off x="7669301" y="2331720"/>
            <a:ext cx="457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 vert="eaVer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長さ3m</a:t>
            </a:r>
            <a:endParaRPr lang="en-US" sz="2000" dirty="0"/>
          </a:p>
        </p:txBody>
      </p:sp>
      <p:sp>
        <p:nvSpPr>
          <p:cNvPr id="20" name="Text 17"/>
          <p:cNvSpPr txBox="1"/>
          <p:nvPr/>
        </p:nvSpPr>
        <p:spPr>
          <a:xfrm>
            <a:off x="8217941" y="498348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幅1.5m</a:t>
            </a:r>
            <a:endParaRPr lang="en-US" sz="2000" dirty="0"/>
          </a:p>
        </p:txBody>
      </p:sp>
      <p:sp>
        <p:nvSpPr>
          <p:cNvPr id="21" name="card1077"/>
          <p:cNvSpPr/>
          <p:nvPr/>
        </p:nvSpPr>
        <p:spPr>
          <a:xfrm>
            <a:off x="457200" y="5074920"/>
            <a:ext cx="5455768" cy="1234440"/>
          </a:xfrm>
          <a:prstGeom prst="roundRect">
            <a:avLst>
              <a:gd name="adj" fmla="val 7407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640080" y="5120640"/>
            <a:ext cx="518144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穴：長さ約2.5m×幅約1.0m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深さ：1.5〜2m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区画：3m×1.5m</a:t>
            </a:r>
            <a:endParaRPr lang="en-US" sz="2000" dirty="0"/>
          </a:p>
        </p:txBody>
      </p:sp>
      <p:sp>
        <p:nvSpPr>
          <p:cNvPr id="23" name="Text 20"/>
          <p:cNvSpPr txBox="1"/>
          <p:nvPr/>
        </p:nvSpPr>
        <p:spPr>
          <a:xfrm>
            <a:off x="6278728" y="5486400"/>
            <a:ext cx="545576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隣の穴とは約0.5m離す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水が湧く場所は不可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76</a:t>
            </a:fld>
            <a:endParaRPr lang="en-US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埋設に必要な物資</a:t>
            </a:r>
            <a:endParaRPr lang="en-US" sz="3000" dirty="0"/>
          </a:p>
        </p:txBody>
      </p:sp>
      <p:sp>
        <p:nvSpPr>
          <p:cNvPr id="3" name="ic1078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078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079"/>
          <p:cNvSpPr/>
          <p:nvPr/>
        </p:nvSpPr>
        <p:spPr>
          <a:xfrm>
            <a:off x="457200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080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7" name="ic1080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重機・ダンプ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バックホー・残土の運搬</a:t>
            </a:r>
            <a:endParaRPr lang="en-US" sz="2000" dirty="0"/>
          </a:p>
        </p:txBody>
      </p:sp>
      <p:sp>
        <p:nvSpPr>
          <p:cNvPr id="9" name="card1081"/>
          <p:cNvSpPr/>
          <p:nvPr/>
        </p:nvSpPr>
        <p:spPr>
          <a:xfrm>
            <a:off x="6210148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082-circle"/>
          <p:cNvSpPr/>
          <p:nvPr/>
        </p:nvSpPr>
        <p:spPr>
          <a:xfrm>
            <a:off x="6374740" y="146646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c1082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623380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243420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スコップ・つるはし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手掘り・穴の整形用</a:t>
            </a:r>
            <a:endParaRPr lang="en-US" sz="2000" dirty="0"/>
          </a:p>
        </p:txBody>
      </p:sp>
      <p:sp>
        <p:nvSpPr>
          <p:cNvPr id="13" name="card1083"/>
          <p:cNvSpPr/>
          <p:nvPr/>
        </p:nvSpPr>
        <p:spPr>
          <a:xfrm>
            <a:off x="457200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084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5" name="ic1084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ロープ・ベルト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棺の吊り下ろし用</a:t>
            </a:r>
            <a:endParaRPr lang="en-US" sz="2000" dirty="0"/>
          </a:p>
        </p:txBody>
      </p:sp>
      <p:sp>
        <p:nvSpPr>
          <p:cNvPr id="17" name="card1085"/>
          <p:cNvSpPr/>
          <p:nvPr/>
        </p:nvSpPr>
        <p:spPr>
          <a:xfrm>
            <a:off x="6210148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086-circle"/>
          <p:cNvSpPr/>
          <p:nvPr/>
        </p:nvSpPr>
        <p:spPr>
          <a:xfrm>
            <a:off x="6374740" y="27809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9" name="ic1086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2937830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7243420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消石灰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消毒・防臭の補助に散布</a:t>
            </a:r>
            <a:endParaRPr lang="en-US" sz="2000" dirty="0"/>
          </a:p>
        </p:txBody>
      </p:sp>
      <p:sp>
        <p:nvSpPr>
          <p:cNvPr id="21" name="card1087"/>
          <p:cNvSpPr/>
          <p:nvPr/>
        </p:nvSpPr>
        <p:spPr>
          <a:xfrm>
            <a:off x="457200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088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3" name="ic1088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シート類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ブルーシート・目隠し用</a:t>
            </a:r>
            <a:endParaRPr lang="en-US" sz="2000" dirty="0"/>
          </a:p>
        </p:txBody>
      </p:sp>
      <p:sp>
        <p:nvSpPr>
          <p:cNvPr id="25" name="card1089"/>
          <p:cNvSpPr/>
          <p:nvPr/>
        </p:nvSpPr>
        <p:spPr>
          <a:xfrm>
            <a:off x="6210148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1090-circle"/>
          <p:cNvSpPr/>
          <p:nvPr/>
        </p:nvSpPr>
        <p:spPr>
          <a:xfrm>
            <a:off x="6374740" y="40953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7" name="ic1090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4252280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7243420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墓標・測量用具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番号杭・メジャー・水糸</a:t>
            </a:r>
            <a:endParaRPr lang="en-US" sz="2000" dirty="0"/>
          </a:p>
        </p:txBody>
      </p:sp>
      <p:sp>
        <p:nvSpPr>
          <p:cNvPr id="29" name="card1091"/>
          <p:cNvSpPr/>
          <p:nvPr/>
        </p:nvSpPr>
        <p:spPr>
          <a:xfrm>
            <a:off x="457200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ic1092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1" name="ic1092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2" name="Text 22"/>
          <p:cNvSpPr txBox="1"/>
          <p:nvPr/>
        </p:nvSpPr>
        <p:spPr>
          <a:xfrm>
            <a:off x="1490472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記録用具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台帳・地図・GPS・カメラ</a:t>
            </a:r>
            <a:endParaRPr lang="en-US" sz="2000" dirty="0"/>
          </a:p>
        </p:txBody>
      </p:sp>
      <p:sp>
        <p:nvSpPr>
          <p:cNvPr id="33" name="card1093"/>
          <p:cNvSpPr/>
          <p:nvPr/>
        </p:nvSpPr>
        <p:spPr>
          <a:xfrm>
            <a:off x="6210148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4" name="ic1094-circle"/>
          <p:cNvSpPr/>
          <p:nvPr/>
        </p:nvSpPr>
        <p:spPr>
          <a:xfrm>
            <a:off x="6374740" y="540981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35" name="ic1094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31651" y="5566730"/>
            <a:ext cx="399410" cy="399410"/>
          </a:xfrm>
          <a:prstGeom prst="rect">
            <a:avLst/>
          </a:prstGeom>
        </p:spPr>
      </p:pic>
      <p:sp>
        <p:nvSpPr>
          <p:cNvPr id="36" name="Text 25"/>
          <p:cNvSpPr txBox="1"/>
          <p:nvPr/>
        </p:nvSpPr>
        <p:spPr>
          <a:xfrm>
            <a:off x="7243420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照明・発電機・テント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夜間・雨天・休憩所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77</a:t>
            </a:fld>
            <a:endParaRPr lang="en-US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消石灰を使う場合の注意</a:t>
            </a:r>
            <a:endParaRPr lang="en-US" sz="3000" dirty="0"/>
          </a:p>
        </p:txBody>
      </p:sp>
      <p:sp>
        <p:nvSpPr>
          <p:cNvPr id="3" name="ic1095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095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234440"/>
            <a:ext cx="112772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国際指針では散布不要。使う時は強アルカリに注意</a:t>
            </a:r>
            <a:endParaRPr lang="en-US" sz="2000" dirty="0"/>
          </a:p>
        </p:txBody>
      </p:sp>
      <p:sp>
        <p:nvSpPr>
          <p:cNvPr id="6" name="card1096"/>
          <p:cNvSpPr/>
          <p:nvPr/>
        </p:nvSpPr>
        <p:spPr>
          <a:xfrm>
            <a:off x="457200" y="1874520"/>
            <a:ext cx="5524348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1097-circle"/>
          <p:cNvSpPr/>
          <p:nvPr/>
        </p:nvSpPr>
        <p:spPr>
          <a:xfrm>
            <a:off x="621792" y="21808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8" name="ic1097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337755"/>
            <a:ext cx="399410" cy="39941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90472" y="1947672"/>
            <a:ext cx="4353916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散布する場所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穴の底・棺の周り・覆土の上</a:t>
            </a:r>
            <a:endParaRPr lang="en-US" sz="2000" dirty="0"/>
          </a:p>
        </p:txBody>
      </p:sp>
      <p:sp>
        <p:nvSpPr>
          <p:cNvPr id="10" name="card1098"/>
          <p:cNvSpPr/>
          <p:nvPr/>
        </p:nvSpPr>
        <p:spPr>
          <a:xfrm>
            <a:off x="6210148" y="1874520"/>
            <a:ext cx="5524348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1099-circle"/>
          <p:cNvSpPr/>
          <p:nvPr/>
        </p:nvSpPr>
        <p:spPr>
          <a:xfrm>
            <a:off x="6374740" y="21808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2" name="ic1099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2337755"/>
            <a:ext cx="399410" cy="39941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7243420" y="1947672"/>
            <a:ext cx="4353916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目的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消毒と防臭の補助</a:t>
            </a:r>
            <a:endParaRPr lang="en-US" sz="2000" dirty="0"/>
          </a:p>
        </p:txBody>
      </p:sp>
      <p:sp>
        <p:nvSpPr>
          <p:cNvPr id="14" name="card1100"/>
          <p:cNvSpPr/>
          <p:nvPr/>
        </p:nvSpPr>
        <p:spPr>
          <a:xfrm>
            <a:off x="457200" y="3429000"/>
            <a:ext cx="5524348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1101-circle"/>
          <p:cNvSpPr/>
          <p:nvPr/>
        </p:nvSpPr>
        <p:spPr>
          <a:xfrm>
            <a:off x="621792" y="373532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6" name="ic1101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892235"/>
            <a:ext cx="399410" cy="39941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490472" y="3502152"/>
            <a:ext cx="4353916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防護具を着用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ゴーグル・手袋・マスク</a:t>
            </a:r>
            <a:endParaRPr lang="en-US" sz="2000" dirty="0"/>
          </a:p>
        </p:txBody>
      </p:sp>
      <p:sp>
        <p:nvSpPr>
          <p:cNvPr id="18" name="card1102"/>
          <p:cNvSpPr/>
          <p:nvPr/>
        </p:nvSpPr>
        <p:spPr>
          <a:xfrm>
            <a:off x="6210148" y="3429000"/>
            <a:ext cx="5524348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1103-circle"/>
          <p:cNvSpPr/>
          <p:nvPr/>
        </p:nvSpPr>
        <p:spPr>
          <a:xfrm>
            <a:off x="6374740" y="373532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0" name="ic1103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3892235"/>
            <a:ext cx="399410" cy="39941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7243420" y="3502152"/>
            <a:ext cx="4353916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生石灰と区別する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生石灰は水で発熱し危険</a:t>
            </a:r>
            <a:endParaRPr lang="en-US" sz="2000" dirty="0"/>
          </a:p>
        </p:txBody>
      </p:sp>
      <p:sp>
        <p:nvSpPr>
          <p:cNvPr id="22" name="card1104"/>
          <p:cNvSpPr/>
          <p:nvPr/>
        </p:nvSpPr>
        <p:spPr>
          <a:xfrm>
            <a:off x="457200" y="4983480"/>
            <a:ext cx="5524348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1105-circle"/>
          <p:cNvSpPr/>
          <p:nvPr/>
        </p:nvSpPr>
        <p:spPr>
          <a:xfrm>
            <a:off x="621792" y="528980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4" name="ic1105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446715"/>
            <a:ext cx="399410" cy="399410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1490472" y="5056632"/>
            <a:ext cx="4353916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強風の日は避ける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飛散させない</a:t>
            </a:r>
            <a:endParaRPr lang="en-US" sz="2000" dirty="0"/>
          </a:p>
        </p:txBody>
      </p:sp>
      <p:sp>
        <p:nvSpPr>
          <p:cNvPr id="26" name="card1106"/>
          <p:cNvSpPr/>
          <p:nvPr/>
        </p:nvSpPr>
        <p:spPr>
          <a:xfrm>
            <a:off x="6210148" y="4983480"/>
            <a:ext cx="5524348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1107-circle"/>
          <p:cNvSpPr/>
          <p:nvPr/>
        </p:nvSpPr>
        <p:spPr>
          <a:xfrm>
            <a:off x="6374740" y="528980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8" name="ic1107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5446715"/>
            <a:ext cx="399410" cy="399410"/>
          </a:xfrm>
          <a:prstGeom prst="rect">
            <a:avLst/>
          </a:prstGeom>
        </p:spPr>
      </p:pic>
      <p:sp>
        <p:nvSpPr>
          <p:cNvPr id="29" name="Text 20"/>
          <p:cNvSpPr txBox="1"/>
          <p:nvPr/>
        </p:nvSpPr>
        <p:spPr>
          <a:xfrm>
            <a:off x="7243420" y="5056632"/>
            <a:ext cx="4353916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目に入ったら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大量の水で洗い受診する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78</a:t>
            </a:fld>
            <a:endParaRPr lang="en-US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埋設場所の管理方法</a:t>
            </a:r>
            <a:endParaRPr lang="en-US" sz="3000" dirty="0"/>
          </a:p>
        </p:txBody>
      </p:sp>
      <p:sp>
        <p:nvSpPr>
          <p:cNvPr id="3" name="ic1108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108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109"/>
          <p:cNvSpPr/>
          <p:nvPr/>
        </p:nvSpPr>
        <p:spPr>
          <a:xfrm>
            <a:off x="457200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110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7" name="ic1110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立入を管理する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フェンス・施錠・出入口1か所</a:t>
            </a:r>
            <a:endParaRPr lang="en-US" sz="2000" dirty="0"/>
          </a:p>
        </p:txBody>
      </p:sp>
      <p:sp>
        <p:nvSpPr>
          <p:cNvPr id="9" name="card1111"/>
          <p:cNvSpPr/>
          <p:nvPr/>
        </p:nvSpPr>
        <p:spPr>
          <a:xfrm>
            <a:off x="6210148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112-circle"/>
          <p:cNvSpPr/>
          <p:nvPr/>
        </p:nvSpPr>
        <p:spPr>
          <a:xfrm>
            <a:off x="6374740" y="14664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ic1112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623380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243420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管理責任者を決める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連絡先を現地に表示</a:t>
            </a:r>
            <a:endParaRPr lang="en-US" sz="2000" dirty="0"/>
          </a:p>
        </p:txBody>
      </p:sp>
      <p:sp>
        <p:nvSpPr>
          <p:cNvPr id="13" name="card1113"/>
          <p:cNvSpPr/>
          <p:nvPr/>
        </p:nvSpPr>
        <p:spPr>
          <a:xfrm>
            <a:off x="457200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114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5" name="ic1114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定期的に巡回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動物の掘り返し・沈下・浸水</a:t>
            </a:r>
            <a:endParaRPr lang="en-US" sz="2000" dirty="0"/>
          </a:p>
        </p:txBody>
      </p:sp>
      <p:sp>
        <p:nvSpPr>
          <p:cNvPr id="17" name="card1115"/>
          <p:cNvSpPr/>
          <p:nvPr/>
        </p:nvSpPr>
        <p:spPr>
          <a:xfrm>
            <a:off x="6210148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116-circle"/>
          <p:cNvSpPr/>
          <p:nvPr/>
        </p:nvSpPr>
        <p:spPr>
          <a:xfrm>
            <a:off x="6374740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9" name="ic1116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2937830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7243420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位置を記録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区画図・GPS・写真</a:t>
            </a:r>
            <a:endParaRPr lang="en-US" sz="2000" dirty="0"/>
          </a:p>
        </p:txBody>
      </p:sp>
      <p:sp>
        <p:nvSpPr>
          <p:cNvPr id="21" name="card1117"/>
          <p:cNvSpPr/>
          <p:nvPr/>
        </p:nvSpPr>
        <p:spPr>
          <a:xfrm>
            <a:off x="457200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118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3" name="ic1118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台帳を二重保管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紙と電子で別々に保管</a:t>
            </a:r>
            <a:endParaRPr lang="en-US" sz="2000" dirty="0"/>
          </a:p>
        </p:txBody>
      </p:sp>
      <p:sp>
        <p:nvSpPr>
          <p:cNvPr id="25" name="card1119"/>
          <p:cNvSpPr/>
          <p:nvPr/>
        </p:nvSpPr>
        <p:spPr>
          <a:xfrm>
            <a:off x="6210148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1120-circle"/>
          <p:cNvSpPr/>
          <p:nvPr/>
        </p:nvSpPr>
        <p:spPr>
          <a:xfrm>
            <a:off x="6374740" y="40953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7" name="ic1120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4252280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7243420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ご家族の参拝に配慮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献花所を設け時間を案内</a:t>
            </a:r>
            <a:endParaRPr lang="en-US" sz="2000" dirty="0"/>
          </a:p>
        </p:txBody>
      </p:sp>
      <p:sp>
        <p:nvSpPr>
          <p:cNvPr id="29" name="card1121"/>
          <p:cNvSpPr/>
          <p:nvPr/>
        </p:nvSpPr>
        <p:spPr>
          <a:xfrm>
            <a:off x="457200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0" name="Text 21"/>
          <p:cNvSpPr txBox="1"/>
          <p:nvPr/>
        </p:nvSpPr>
        <p:spPr>
          <a:xfrm>
            <a:off x="685800" y="5314950"/>
            <a:ext cx="5067148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改葬が終わるまで、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記録と現地を守り続ける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79</a:t>
            </a:fld>
            <a:endParaRPr lang="en-US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掘り起こし（改葬）の手順</a:t>
            </a:r>
            <a:endParaRPr lang="en-US" sz="3000" dirty="0"/>
          </a:p>
        </p:txBody>
      </p:sp>
      <p:sp>
        <p:nvSpPr>
          <p:cNvPr id="3" name="ic1122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122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123"/>
          <p:cNvSpPr/>
          <p:nvPr/>
        </p:nvSpPr>
        <p:spPr>
          <a:xfrm>
            <a:off x="457200" y="1280160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num1124"/>
          <p:cNvSpPr/>
          <p:nvPr/>
        </p:nvSpPr>
        <p:spPr>
          <a:xfrm>
            <a:off x="621792" y="1531620"/>
            <a:ext cx="603504" cy="60350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21792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1371600" y="1335024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改葬の許可と計画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墓埋法の改葬許可・日程</a:t>
            </a:r>
            <a:endParaRPr lang="en-US" sz="2000" dirty="0"/>
          </a:p>
        </p:txBody>
      </p:sp>
      <p:sp>
        <p:nvSpPr>
          <p:cNvPr id="9" name="card1125"/>
          <p:cNvSpPr/>
          <p:nvPr/>
        </p:nvSpPr>
        <p:spPr>
          <a:xfrm>
            <a:off x="457200" y="2587752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num1126"/>
          <p:cNvSpPr/>
          <p:nvPr/>
        </p:nvSpPr>
        <p:spPr>
          <a:xfrm>
            <a:off x="621792" y="2839212"/>
            <a:ext cx="603504" cy="60350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21792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1371600" y="2642616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ご家族へ連絡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承諾・立会いの意向を確認</a:t>
            </a:r>
            <a:endParaRPr lang="en-US" sz="2000" dirty="0"/>
          </a:p>
        </p:txBody>
      </p:sp>
      <p:sp>
        <p:nvSpPr>
          <p:cNvPr id="13" name="card1127"/>
          <p:cNvSpPr/>
          <p:nvPr/>
        </p:nvSpPr>
        <p:spPr>
          <a:xfrm>
            <a:off x="457200" y="3895344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num1128"/>
          <p:cNvSpPr/>
          <p:nvPr/>
        </p:nvSpPr>
        <p:spPr>
          <a:xfrm>
            <a:off x="621792" y="4146804"/>
            <a:ext cx="603504" cy="60350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21792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950208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位置と番号の照合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台帳・地図・墓標で確認</a:t>
            </a:r>
            <a:endParaRPr lang="en-US" sz="2000" dirty="0"/>
          </a:p>
        </p:txBody>
      </p:sp>
      <p:sp>
        <p:nvSpPr>
          <p:cNvPr id="17" name="card1129"/>
          <p:cNvSpPr/>
          <p:nvPr/>
        </p:nvSpPr>
        <p:spPr>
          <a:xfrm>
            <a:off x="457200" y="5202936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num1130"/>
          <p:cNvSpPr/>
          <p:nvPr/>
        </p:nvSpPr>
        <p:spPr>
          <a:xfrm>
            <a:off x="621792" y="5454396"/>
            <a:ext cx="603504" cy="60350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21792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20" name="Text 17"/>
          <p:cNvSpPr txBox="1"/>
          <p:nvPr/>
        </p:nvSpPr>
        <p:spPr>
          <a:xfrm>
            <a:off x="1371600" y="5257800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現場の準備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目隠し・立入規制・防護具</a:t>
            </a:r>
            <a:endParaRPr lang="en-US" sz="2000" dirty="0"/>
          </a:p>
        </p:txBody>
      </p:sp>
      <p:sp>
        <p:nvSpPr>
          <p:cNvPr id="21" name="card1131"/>
          <p:cNvSpPr/>
          <p:nvPr/>
        </p:nvSpPr>
        <p:spPr>
          <a:xfrm>
            <a:off x="6210148" y="1280160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num1132"/>
          <p:cNvSpPr/>
          <p:nvPr/>
        </p:nvSpPr>
        <p:spPr>
          <a:xfrm>
            <a:off x="6374740" y="1531620"/>
            <a:ext cx="603504" cy="60350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374740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4" name="Text 21"/>
          <p:cNvSpPr txBox="1"/>
          <p:nvPr/>
        </p:nvSpPr>
        <p:spPr>
          <a:xfrm>
            <a:off x="7124548" y="1335024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重機で掘削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棺の手前約30cmまで</a:t>
            </a:r>
            <a:endParaRPr lang="en-US" sz="2000" dirty="0"/>
          </a:p>
        </p:txBody>
      </p:sp>
      <p:sp>
        <p:nvSpPr>
          <p:cNvPr id="25" name="card1133"/>
          <p:cNvSpPr/>
          <p:nvPr/>
        </p:nvSpPr>
        <p:spPr>
          <a:xfrm>
            <a:off x="6210148" y="2587752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num1134"/>
          <p:cNvSpPr/>
          <p:nvPr/>
        </p:nvSpPr>
        <p:spPr>
          <a:xfrm>
            <a:off x="6374740" y="2839212"/>
            <a:ext cx="603504" cy="60350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6374740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</a:t>
            </a:r>
            <a:endParaRPr lang="en-US" sz="2400" dirty="0"/>
          </a:p>
        </p:txBody>
      </p:sp>
      <p:sp>
        <p:nvSpPr>
          <p:cNvPr id="28" name="Text 25"/>
          <p:cNvSpPr txBox="1"/>
          <p:nvPr/>
        </p:nvSpPr>
        <p:spPr>
          <a:xfrm>
            <a:off x="7124548" y="2642616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手掘りで棺を出す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番号を確認し静かに上げる</a:t>
            </a:r>
            <a:endParaRPr lang="en-US" sz="2000" dirty="0"/>
          </a:p>
        </p:txBody>
      </p:sp>
      <p:sp>
        <p:nvSpPr>
          <p:cNvPr id="29" name="card1135"/>
          <p:cNvSpPr/>
          <p:nvPr/>
        </p:nvSpPr>
        <p:spPr>
          <a:xfrm>
            <a:off x="6210148" y="3895344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num1136"/>
          <p:cNvSpPr/>
          <p:nvPr/>
        </p:nvSpPr>
        <p:spPr>
          <a:xfrm>
            <a:off x="6374740" y="4146804"/>
            <a:ext cx="603504" cy="60350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6374740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</a:t>
            </a:r>
            <a:endParaRPr lang="en-US" sz="2400" dirty="0"/>
          </a:p>
        </p:txBody>
      </p:sp>
      <p:sp>
        <p:nvSpPr>
          <p:cNvPr id="32" name="Text 29"/>
          <p:cNvSpPr txBox="1"/>
          <p:nvPr/>
        </p:nvSpPr>
        <p:spPr>
          <a:xfrm>
            <a:off x="7124548" y="3950208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移し替え・消毒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破損時は新しい袋と棺へ</a:t>
            </a:r>
            <a:endParaRPr lang="en-US" sz="2000" dirty="0"/>
          </a:p>
        </p:txBody>
      </p:sp>
      <p:sp>
        <p:nvSpPr>
          <p:cNvPr id="33" name="card1137"/>
          <p:cNvSpPr/>
          <p:nvPr/>
        </p:nvSpPr>
        <p:spPr>
          <a:xfrm>
            <a:off x="6210148" y="5202936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4" name="num1138"/>
          <p:cNvSpPr/>
          <p:nvPr/>
        </p:nvSpPr>
        <p:spPr>
          <a:xfrm>
            <a:off x="6374740" y="5454396"/>
            <a:ext cx="603504" cy="60350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6374740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8</a:t>
            </a:r>
            <a:endParaRPr lang="en-US" sz="2400" dirty="0"/>
          </a:p>
        </p:txBody>
      </p:sp>
      <p:sp>
        <p:nvSpPr>
          <p:cNvPr id="36" name="Text 33"/>
          <p:cNvSpPr txBox="1"/>
          <p:nvPr/>
        </p:nvSpPr>
        <p:spPr>
          <a:xfrm>
            <a:off x="7124548" y="5257800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搬送・火葬と記録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台帳更新・埋め戻し・消毒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80</a:t>
            </a:fld>
            <a:endParaRPr lang="en-US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掘り起こしの要注意点</a:t>
            </a:r>
            <a:endParaRPr lang="en-US" sz="3000" dirty="0"/>
          </a:p>
        </p:txBody>
      </p:sp>
      <p:sp>
        <p:nvSpPr>
          <p:cNvPr id="3" name="ic1139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139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234440"/>
            <a:ext cx="112772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夏季は避け、気温の低い時間帯に作業する</a:t>
            </a:r>
            <a:endParaRPr lang="en-US" sz="2000" dirty="0"/>
          </a:p>
        </p:txBody>
      </p:sp>
      <p:sp>
        <p:nvSpPr>
          <p:cNvPr id="6" name="card1140"/>
          <p:cNvSpPr/>
          <p:nvPr/>
        </p:nvSpPr>
        <p:spPr>
          <a:xfrm>
            <a:off x="457200" y="1874520"/>
            <a:ext cx="5524348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1141-circle"/>
          <p:cNvSpPr/>
          <p:nvPr/>
        </p:nvSpPr>
        <p:spPr>
          <a:xfrm>
            <a:off x="621792" y="21808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8" name="ic1141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337755"/>
            <a:ext cx="399410" cy="39941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90472" y="1947672"/>
            <a:ext cx="4353916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有毒ガス・酸欠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一人で穴に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入らない・換気</a:t>
            </a:r>
            <a:endParaRPr lang="en-US" sz="2000" dirty="0"/>
          </a:p>
        </p:txBody>
      </p:sp>
      <p:sp>
        <p:nvSpPr>
          <p:cNvPr id="10" name="card1142"/>
          <p:cNvSpPr/>
          <p:nvPr/>
        </p:nvSpPr>
        <p:spPr>
          <a:xfrm>
            <a:off x="6210148" y="1874520"/>
            <a:ext cx="5524348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1143-circle"/>
          <p:cNvSpPr/>
          <p:nvPr/>
        </p:nvSpPr>
        <p:spPr>
          <a:xfrm>
            <a:off x="6374740" y="21808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2" name="ic1143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2337755"/>
            <a:ext cx="399410" cy="39941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7243420" y="1947672"/>
            <a:ext cx="4353916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穴の崩落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法面を緩く・土留めを</a:t>
            </a:r>
            <a:endParaRPr lang="en-US" sz="2000" dirty="0"/>
          </a:p>
        </p:txBody>
      </p:sp>
      <p:sp>
        <p:nvSpPr>
          <p:cNvPr id="14" name="card1144"/>
          <p:cNvSpPr/>
          <p:nvPr/>
        </p:nvSpPr>
        <p:spPr>
          <a:xfrm>
            <a:off x="457200" y="3429000"/>
            <a:ext cx="5524348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1145-circle"/>
          <p:cNvSpPr/>
          <p:nvPr/>
        </p:nvSpPr>
        <p:spPr>
          <a:xfrm>
            <a:off x="621792" y="373532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6" name="ic1145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892235"/>
            <a:ext cx="399410" cy="39941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490472" y="3502152"/>
            <a:ext cx="4353916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体液・強い臭気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二重袋・吸水シート・防水装備</a:t>
            </a:r>
            <a:endParaRPr lang="en-US" sz="2000" dirty="0"/>
          </a:p>
        </p:txBody>
      </p:sp>
      <p:sp>
        <p:nvSpPr>
          <p:cNvPr id="18" name="card1146"/>
          <p:cNvSpPr/>
          <p:nvPr/>
        </p:nvSpPr>
        <p:spPr>
          <a:xfrm>
            <a:off x="6210148" y="3429000"/>
            <a:ext cx="5524348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1147-circle"/>
          <p:cNvSpPr/>
          <p:nvPr/>
        </p:nvSpPr>
        <p:spPr>
          <a:xfrm>
            <a:off x="6374740" y="373532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0" name="ic1147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3892235"/>
            <a:ext cx="399410" cy="39941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7243420" y="3502152"/>
            <a:ext cx="4353916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重機との接触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誘導員を置き合図を統一</a:t>
            </a:r>
            <a:endParaRPr lang="en-US" sz="2000" dirty="0"/>
          </a:p>
        </p:txBody>
      </p:sp>
      <p:sp>
        <p:nvSpPr>
          <p:cNvPr id="22" name="card1148"/>
          <p:cNvSpPr/>
          <p:nvPr/>
        </p:nvSpPr>
        <p:spPr>
          <a:xfrm>
            <a:off x="457200" y="4983480"/>
            <a:ext cx="5524348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1149-circle"/>
          <p:cNvSpPr/>
          <p:nvPr/>
        </p:nvSpPr>
        <p:spPr>
          <a:xfrm>
            <a:off x="621792" y="528980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4" name="ic1149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446715"/>
            <a:ext cx="399410" cy="399410"/>
          </a:xfrm>
          <a:prstGeom prst="rect">
            <a:avLst/>
          </a:prstGeom>
        </p:spPr>
      </p:pic>
      <p:sp>
        <p:nvSpPr>
          <p:cNvPr id="25" name="Text 17"/>
          <p:cNvSpPr txBox="1"/>
          <p:nvPr/>
        </p:nvSpPr>
        <p:spPr>
          <a:xfrm>
            <a:off x="1490472" y="5056632"/>
            <a:ext cx="4353916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取り違え防止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番号を2人で読み上げ確認</a:t>
            </a:r>
            <a:endParaRPr lang="en-US" sz="2000" dirty="0"/>
          </a:p>
        </p:txBody>
      </p:sp>
      <p:sp>
        <p:nvSpPr>
          <p:cNvPr id="26" name="card1150"/>
          <p:cNvSpPr/>
          <p:nvPr/>
        </p:nvSpPr>
        <p:spPr>
          <a:xfrm>
            <a:off x="6210148" y="4983480"/>
            <a:ext cx="5524348" cy="1325880"/>
          </a:xfrm>
          <a:prstGeom prst="roundRect">
            <a:avLst>
              <a:gd name="adj" fmla="val 689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1151-circle"/>
          <p:cNvSpPr/>
          <p:nvPr/>
        </p:nvSpPr>
        <p:spPr>
          <a:xfrm>
            <a:off x="6374740" y="528980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8" name="ic1151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5446715"/>
            <a:ext cx="399410" cy="399410"/>
          </a:xfrm>
          <a:prstGeom prst="rect">
            <a:avLst/>
          </a:prstGeom>
        </p:spPr>
      </p:pic>
      <p:sp>
        <p:nvSpPr>
          <p:cNvPr id="29" name="Text 20"/>
          <p:cNvSpPr txBox="1"/>
          <p:nvPr/>
        </p:nvSpPr>
        <p:spPr>
          <a:xfrm>
            <a:off x="7243420" y="5056632"/>
            <a:ext cx="4353916" cy="1179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作業員の心のケア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短時間交代・事後のケア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81</a:t>
            </a:fld>
            <a:endParaRPr lang="en-US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掘り起こし後の火葬の手順</a:t>
            </a:r>
            <a:endParaRPr lang="en-US" sz="3000" dirty="0"/>
          </a:p>
        </p:txBody>
      </p:sp>
      <p:sp>
        <p:nvSpPr>
          <p:cNvPr id="3" name="ic1152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152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153"/>
          <p:cNvSpPr/>
          <p:nvPr/>
        </p:nvSpPr>
        <p:spPr>
          <a:xfrm>
            <a:off x="457200" y="1280160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num1154"/>
          <p:cNvSpPr/>
          <p:nvPr/>
        </p:nvSpPr>
        <p:spPr>
          <a:xfrm>
            <a:off x="621792" y="1531620"/>
            <a:ext cx="603504" cy="60350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621792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1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1371600" y="1335024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火葬場を確保する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広域火葬で近隣自治体と調整</a:t>
            </a:r>
            <a:endParaRPr lang="en-US" sz="2000" dirty="0"/>
          </a:p>
        </p:txBody>
      </p:sp>
      <p:sp>
        <p:nvSpPr>
          <p:cNvPr id="9" name="card1155"/>
          <p:cNvSpPr/>
          <p:nvPr/>
        </p:nvSpPr>
        <p:spPr>
          <a:xfrm>
            <a:off x="457200" y="2587752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num1156"/>
          <p:cNvSpPr/>
          <p:nvPr/>
        </p:nvSpPr>
        <p:spPr>
          <a:xfrm>
            <a:off x="621792" y="2839212"/>
            <a:ext cx="603504" cy="60350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21792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2</a:t>
            </a:r>
            <a:endParaRPr lang="en-US" sz="2400" dirty="0"/>
          </a:p>
        </p:txBody>
      </p:sp>
      <p:sp>
        <p:nvSpPr>
          <p:cNvPr id="12" name="Text 9"/>
          <p:cNvSpPr txBox="1"/>
          <p:nvPr/>
        </p:nvSpPr>
        <p:spPr>
          <a:xfrm>
            <a:off x="1371600" y="2642616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許可書類の確認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改葬許可・火葬の許可</a:t>
            </a:r>
            <a:endParaRPr lang="en-US" sz="2000" dirty="0"/>
          </a:p>
        </p:txBody>
      </p:sp>
      <p:sp>
        <p:nvSpPr>
          <p:cNvPr id="13" name="card1157"/>
          <p:cNvSpPr/>
          <p:nvPr/>
        </p:nvSpPr>
        <p:spPr>
          <a:xfrm>
            <a:off x="457200" y="3895344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num1158"/>
          <p:cNvSpPr/>
          <p:nvPr/>
        </p:nvSpPr>
        <p:spPr>
          <a:xfrm>
            <a:off x="621792" y="4146804"/>
            <a:ext cx="603504" cy="60350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21792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3</a:t>
            </a:r>
            <a:endParaRPr lang="en-US" sz="2400" dirty="0"/>
          </a:p>
        </p:txBody>
      </p:sp>
      <p:sp>
        <p:nvSpPr>
          <p:cNvPr id="16" name="Text 13"/>
          <p:cNvSpPr txBox="1"/>
          <p:nvPr/>
        </p:nvSpPr>
        <p:spPr>
          <a:xfrm>
            <a:off x="1371600" y="3950208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番号と身元の再確認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台帳と照合・必要なら再検案</a:t>
            </a:r>
            <a:endParaRPr lang="en-US" sz="2000" dirty="0"/>
          </a:p>
        </p:txBody>
      </p:sp>
      <p:sp>
        <p:nvSpPr>
          <p:cNvPr id="17" name="card1159"/>
          <p:cNvSpPr/>
          <p:nvPr/>
        </p:nvSpPr>
        <p:spPr>
          <a:xfrm>
            <a:off x="457200" y="5202936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num1160"/>
          <p:cNvSpPr/>
          <p:nvPr/>
        </p:nvSpPr>
        <p:spPr>
          <a:xfrm>
            <a:off x="621792" y="5454396"/>
            <a:ext cx="603504" cy="60350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621792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4</a:t>
            </a:r>
            <a:endParaRPr lang="en-US" sz="2400" dirty="0"/>
          </a:p>
        </p:txBody>
      </p:sp>
      <p:sp>
        <p:nvSpPr>
          <p:cNvPr id="20" name="Text 17"/>
          <p:cNvSpPr txBox="1"/>
          <p:nvPr/>
        </p:nvSpPr>
        <p:spPr>
          <a:xfrm>
            <a:off x="1371600" y="5257800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納体袋・棺を新しく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消毒し、番号を付け直さない</a:t>
            </a:r>
            <a:endParaRPr lang="en-US" sz="2000" dirty="0"/>
          </a:p>
        </p:txBody>
      </p:sp>
      <p:sp>
        <p:nvSpPr>
          <p:cNvPr id="21" name="card1161"/>
          <p:cNvSpPr/>
          <p:nvPr/>
        </p:nvSpPr>
        <p:spPr>
          <a:xfrm>
            <a:off x="6210148" y="1280160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num1162"/>
          <p:cNvSpPr/>
          <p:nvPr/>
        </p:nvSpPr>
        <p:spPr>
          <a:xfrm>
            <a:off x="6374740" y="1531620"/>
            <a:ext cx="603504" cy="60350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374740" y="1531620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5</a:t>
            </a:r>
            <a:endParaRPr lang="en-US" sz="2400" dirty="0"/>
          </a:p>
        </p:txBody>
      </p:sp>
      <p:sp>
        <p:nvSpPr>
          <p:cNvPr id="24" name="Text 21"/>
          <p:cNvSpPr txBox="1"/>
          <p:nvPr/>
        </p:nvSpPr>
        <p:spPr>
          <a:xfrm>
            <a:off x="7124548" y="1335024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ご家族へ連絡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日時・火葬場・立会いの意向</a:t>
            </a:r>
            <a:endParaRPr lang="en-US" sz="2000" dirty="0"/>
          </a:p>
        </p:txBody>
      </p:sp>
      <p:sp>
        <p:nvSpPr>
          <p:cNvPr id="25" name="card1163"/>
          <p:cNvSpPr/>
          <p:nvPr/>
        </p:nvSpPr>
        <p:spPr>
          <a:xfrm>
            <a:off x="6210148" y="2587752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num1164"/>
          <p:cNvSpPr/>
          <p:nvPr/>
        </p:nvSpPr>
        <p:spPr>
          <a:xfrm>
            <a:off x="6374740" y="2839212"/>
            <a:ext cx="603504" cy="60350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6374740" y="2839212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6</a:t>
            </a:r>
            <a:endParaRPr lang="en-US" sz="2400" dirty="0"/>
          </a:p>
        </p:txBody>
      </p:sp>
      <p:sp>
        <p:nvSpPr>
          <p:cNvPr id="28" name="Text 25"/>
          <p:cNvSpPr txBox="1"/>
          <p:nvPr/>
        </p:nvSpPr>
        <p:spPr>
          <a:xfrm>
            <a:off x="7124548" y="2642616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専用車両で搬送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葬祭業者・霊柩車協会と連携</a:t>
            </a:r>
            <a:endParaRPr lang="en-US" sz="2000" dirty="0"/>
          </a:p>
        </p:txBody>
      </p:sp>
      <p:sp>
        <p:nvSpPr>
          <p:cNvPr id="29" name="card1165"/>
          <p:cNvSpPr/>
          <p:nvPr/>
        </p:nvSpPr>
        <p:spPr>
          <a:xfrm>
            <a:off x="6210148" y="3895344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num1166"/>
          <p:cNvSpPr/>
          <p:nvPr/>
        </p:nvSpPr>
        <p:spPr>
          <a:xfrm>
            <a:off x="6374740" y="4146804"/>
            <a:ext cx="603504" cy="60350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6374740" y="4146804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7</a:t>
            </a:r>
            <a:endParaRPr lang="en-US" sz="2400" dirty="0"/>
          </a:p>
        </p:txBody>
      </p:sp>
      <p:sp>
        <p:nvSpPr>
          <p:cNvPr id="32" name="Text 29"/>
          <p:cNvSpPr txBox="1"/>
          <p:nvPr/>
        </p:nvSpPr>
        <p:spPr>
          <a:xfrm>
            <a:off x="7124548" y="3950208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火葬と収骨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宗教・慣習に配慮する</a:t>
            </a:r>
            <a:endParaRPr lang="en-US" sz="2000" dirty="0"/>
          </a:p>
        </p:txBody>
      </p:sp>
      <p:sp>
        <p:nvSpPr>
          <p:cNvPr id="33" name="card1167"/>
          <p:cNvSpPr/>
          <p:nvPr/>
        </p:nvSpPr>
        <p:spPr>
          <a:xfrm>
            <a:off x="6210148" y="5202936"/>
            <a:ext cx="5524348" cy="1106424"/>
          </a:xfrm>
          <a:prstGeom prst="roundRect">
            <a:avLst>
              <a:gd name="adj" fmla="val 826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4" name="num1168"/>
          <p:cNvSpPr/>
          <p:nvPr/>
        </p:nvSpPr>
        <p:spPr>
          <a:xfrm>
            <a:off x="6374740" y="5454396"/>
            <a:ext cx="603504" cy="603504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6374740" y="5454396"/>
            <a:ext cx="603504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8</a:t>
            </a:r>
            <a:endParaRPr lang="en-US" sz="2400" dirty="0"/>
          </a:p>
        </p:txBody>
      </p:sp>
      <p:sp>
        <p:nvSpPr>
          <p:cNvPr id="36" name="Text 33"/>
          <p:cNvSpPr txBox="1"/>
          <p:nvPr/>
        </p:nvSpPr>
        <p:spPr>
          <a:xfrm>
            <a:off x="7124548" y="5257800"/>
            <a:ext cx="4472788" cy="996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遺骨の引き渡しと記録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受領書・台帳を「改葬済」に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82</a:t>
            </a:fld>
            <a:endParaRPr lang="en-US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研修・訓練</a:t>
            </a:r>
            <a:endParaRPr lang="en-US" sz="3000" dirty="0"/>
          </a:p>
        </p:txBody>
      </p:sp>
      <p:sp>
        <p:nvSpPr>
          <p:cNvPr id="3" name="ic1169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169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170"/>
          <p:cNvSpPr/>
          <p:nvPr/>
        </p:nvSpPr>
        <p:spPr>
          <a:xfrm>
            <a:off x="457200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171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1171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図上訓練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安置所・仮埋葬地の開設を想定</a:t>
            </a:r>
            <a:endParaRPr lang="en-US" sz="2000" dirty="0"/>
          </a:p>
        </p:txBody>
      </p:sp>
      <p:sp>
        <p:nvSpPr>
          <p:cNvPr id="9" name="card1172"/>
          <p:cNvSpPr/>
          <p:nvPr/>
        </p:nvSpPr>
        <p:spPr>
          <a:xfrm>
            <a:off x="6210148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173-circle"/>
          <p:cNvSpPr/>
          <p:nvPr/>
        </p:nvSpPr>
        <p:spPr>
          <a:xfrm>
            <a:off x="6374740" y="16855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ic1173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84245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243420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実動訓練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候補施設で配置・搬送を確認</a:t>
            </a:r>
            <a:endParaRPr lang="en-US" sz="2000" dirty="0"/>
          </a:p>
        </p:txBody>
      </p:sp>
      <p:sp>
        <p:nvSpPr>
          <p:cNvPr id="13" name="card1174"/>
          <p:cNvSpPr/>
          <p:nvPr/>
        </p:nvSpPr>
        <p:spPr>
          <a:xfrm>
            <a:off x="457200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175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5" name="ic1175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防護具・納体袋の実技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着脱・収納・タグ記入を練習</a:t>
            </a:r>
            <a:endParaRPr lang="en-US" sz="2000" dirty="0"/>
          </a:p>
        </p:txBody>
      </p:sp>
      <p:sp>
        <p:nvSpPr>
          <p:cNvPr id="17" name="card1176"/>
          <p:cNvSpPr/>
          <p:nvPr/>
        </p:nvSpPr>
        <p:spPr>
          <a:xfrm>
            <a:off x="6210148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177-circle"/>
          <p:cNvSpPr/>
          <p:nvPr/>
        </p:nvSpPr>
        <p:spPr>
          <a:xfrm>
            <a:off x="6374740" y="34381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9" name="ic1177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359505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7243420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ご家族対応の演習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ロールプレイで言葉かけを練習</a:t>
            </a:r>
            <a:endParaRPr lang="en-US" sz="2000" dirty="0"/>
          </a:p>
        </p:txBody>
      </p:sp>
      <p:sp>
        <p:nvSpPr>
          <p:cNvPr id="21" name="card1178"/>
          <p:cNvSpPr/>
          <p:nvPr/>
        </p:nvSpPr>
        <p:spPr>
          <a:xfrm>
            <a:off x="457200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179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3" name="ic1179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48585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惨事ストレスの事前教育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起こりうる反応と対処を学ぶ</a:t>
            </a:r>
            <a:endParaRPr lang="en-US" sz="2000" dirty="0"/>
          </a:p>
        </p:txBody>
      </p:sp>
      <p:sp>
        <p:nvSpPr>
          <p:cNvPr id="25" name="card1180"/>
          <p:cNvSpPr/>
          <p:nvPr/>
        </p:nvSpPr>
        <p:spPr>
          <a:xfrm>
            <a:off x="6210148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6" name="Text 18"/>
          <p:cNvSpPr txBox="1"/>
          <p:nvPr/>
        </p:nvSpPr>
        <p:spPr>
          <a:xfrm>
            <a:off x="6438748" y="4876800"/>
            <a:ext cx="5067148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「知っている」から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「できる」へ。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関係機関と合同で定期的に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83</a:t>
            </a:fld>
            <a:endParaRPr lang="en-US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惨事ストレスとは</a:t>
            </a:r>
            <a:endParaRPr lang="en-US" sz="3000" dirty="0"/>
          </a:p>
        </p:txBody>
      </p:sp>
      <p:sp>
        <p:nvSpPr>
          <p:cNvPr id="3" name="ic1181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181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1234440"/>
            <a:ext cx="1127729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悲惨な現場での活動で生じる心身の反応。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誰にでも起こる「異常な事態への正常な反応」です。</a:t>
            </a:r>
            <a:endParaRPr lang="en-US" sz="2000" dirty="0"/>
          </a:p>
        </p:txBody>
      </p:sp>
      <p:sp>
        <p:nvSpPr>
          <p:cNvPr id="6" name="card1182"/>
          <p:cNvSpPr/>
          <p:nvPr/>
        </p:nvSpPr>
        <p:spPr>
          <a:xfrm>
            <a:off x="457200" y="2148840"/>
            <a:ext cx="5524348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1183-circle"/>
          <p:cNvSpPr/>
          <p:nvPr/>
        </p:nvSpPr>
        <p:spPr>
          <a:xfrm>
            <a:off x="621792" y="259232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8" name="ic1183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2749235"/>
            <a:ext cx="399410" cy="39941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490472" y="2221992"/>
            <a:ext cx="4353916" cy="1453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身体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不眠・食欲低下・頭痛・強い疲労</a:t>
            </a:r>
            <a:endParaRPr lang="en-US" sz="2000" dirty="0"/>
          </a:p>
        </p:txBody>
      </p:sp>
      <p:sp>
        <p:nvSpPr>
          <p:cNvPr id="10" name="card1184"/>
          <p:cNvSpPr/>
          <p:nvPr/>
        </p:nvSpPr>
        <p:spPr>
          <a:xfrm>
            <a:off x="6210148" y="2148840"/>
            <a:ext cx="5524348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1185-circle"/>
          <p:cNvSpPr/>
          <p:nvPr/>
        </p:nvSpPr>
        <p:spPr>
          <a:xfrm>
            <a:off x="6374740" y="259232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2" name="ic1185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2749235"/>
            <a:ext cx="399410" cy="39941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7243420" y="2221992"/>
            <a:ext cx="4353916" cy="1453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感情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不安・無力感・罪悪感・怒り</a:t>
            </a:r>
            <a:endParaRPr lang="en-US" sz="2000" dirty="0"/>
          </a:p>
        </p:txBody>
      </p:sp>
      <p:sp>
        <p:nvSpPr>
          <p:cNvPr id="14" name="card1186"/>
          <p:cNvSpPr/>
          <p:nvPr/>
        </p:nvSpPr>
        <p:spPr>
          <a:xfrm>
            <a:off x="457200" y="3977640"/>
            <a:ext cx="5524348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1187-circle"/>
          <p:cNvSpPr/>
          <p:nvPr/>
        </p:nvSpPr>
        <p:spPr>
          <a:xfrm>
            <a:off x="621792" y="442112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6" name="ic1187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4578035"/>
            <a:ext cx="399410" cy="399410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1490472" y="4050792"/>
            <a:ext cx="4353916" cy="1453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思考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集中できない・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場面や臭いがよみがえる</a:t>
            </a:r>
            <a:endParaRPr lang="en-US" sz="2000" dirty="0"/>
          </a:p>
        </p:txBody>
      </p:sp>
      <p:sp>
        <p:nvSpPr>
          <p:cNvPr id="18" name="card1188"/>
          <p:cNvSpPr/>
          <p:nvPr/>
        </p:nvSpPr>
        <p:spPr>
          <a:xfrm>
            <a:off x="6210148" y="3977640"/>
            <a:ext cx="5524348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1189-circle"/>
          <p:cNvSpPr/>
          <p:nvPr/>
        </p:nvSpPr>
        <p:spPr>
          <a:xfrm>
            <a:off x="6374740" y="442112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0" name="ic1189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4578035"/>
            <a:ext cx="399410" cy="39941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7243420" y="4050792"/>
            <a:ext cx="4353916" cy="1453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行動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飲酒・喫煙の増加・人を避ける</a:t>
            </a:r>
            <a:endParaRPr lang="en-US" sz="2000" dirty="0"/>
          </a:p>
        </p:txBody>
      </p:sp>
      <p:sp>
        <p:nvSpPr>
          <p:cNvPr id="22" name="Text 15"/>
          <p:cNvSpPr txBox="1"/>
          <p:nvPr/>
        </p:nvSpPr>
        <p:spPr>
          <a:xfrm>
            <a:off x="457200" y="5760720"/>
            <a:ext cx="1054577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数週間以上続く・悪化する場合は専門家の支援につなぐ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84</a:t>
            </a:fld>
            <a:endParaRPr lang="en-US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心のケア①　活動前・活動中</a:t>
            </a:r>
            <a:endParaRPr lang="en-US" sz="3000" dirty="0"/>
          </a:p>
        </p:txBody>
      </p:sp>
      <p:sp>
        <p:nvSpPr>
          <p:cNvPr id="3" name="ic1190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190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191"/>
          <p:cNvSpPr/>
          <p:nvPr/>
        </p:nvSpPr>
        <p:spPr>
          <a:xfrm>
            <a:off x="457200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192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1192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活動前に状況を伝える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現場の様子を事前に知らせる</a:t>
            </a:r>
            <a:endParaRPr lang="en-US" sz="2000" dirty="0"/>
          </a:p>
        </p:txBody>
      </p:sp>
      <p:sp>
        <p:nvSpPr>
          <p:cNvPr id="9" name="card1193"/>
          <p:cNvSpPr/>
          <p:nvPr/>
        </p:nvSpPr>
        <p:spPr>
          <a:xfrm>
            <a:off x="6210148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194-circle"/>
          <p:cNvSpPr/>
          <p:nvPr/>
        </p:nvSpPr>
        <p:spPr>
          <a:xfrm>
            <a:off x="6374740" y="16855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ic1194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84245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243420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交代制で長時間を避ける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時間を区切り休憩を確保</a:t>
            </a:r>
            <a:endParaRPr lang="en-US" sz="2000" dirty="0"/>
          </a:p>
        </p:txBody>
      </p:sp>
      <p:sp>
        <p:nvSpPr>
          <p:cNvPr id="13" name="card1195"/>
          <p:cNvSpPr/>
          <p:nvPr/>
        </p:nvSpPr>
        <p:spPr>
          <a:xfrm>
            <a:off x="457200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196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5" name="ic1196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バディ（2人1組）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互いの様子に気を配る</a:t>
            </a:r>
            <a:endParaRPr lang="en-US" sz="2000" dirty="0"/>
          </a:p>
        </p:txBody>
      </p:sp>
      <p:sp>
        <p:nvSpPr>
          <p:cNvPr id="17" name="card1197"/>
          <p:cNvSpPr/>
          <p:nvPr/>
        </p:nvSpPr>
        <p:spPr>
          <a:xfrm>
            <a:off x="6210148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198-circle"/>
          <p:cNvSpPr/>
          <p:nvPr/>
        </p:nvSpPr>
        <p:spPr>
          <a:xfrm>
            <a:off x="6374740" y="34381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9" name="ic1198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359505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7243420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休憩所・食事・水分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御遺体から離れた場所で</a:t>
            </a:r>
            <a:endParaRPr lang="en-US" sz="2000" dirty="0"/>
          </a:p>
        </p:txBody>
      </p:sp>
      <p:sp>
        <p:nvSpPr>
          <p:cNvPr id="21" name="card1199"/>
          <p:cNvSpPr/>
          <p:nvPr/>
        </p:nvSpPr>
        <p:spPr>
          <a:xfrm>
            <a:off x="457200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200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3" name="ic1200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48585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経験の浅い人に配慮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単独で担当させない</a:t>
            </a:r>
            <a:endParaRPr lang="en-US" sz="2000" dirty="0"/>
          </a:p>
        </p:txBody>
      </p:sp>
      <p:sp>
        <p:nvSpPr>
          <p:cNvPr id="25" name="card1201"/>
          <p:cNvSpPr/>
          <p:nvPr/>
        </p:nvSpPr>
        <p:spPr>
          <a:xfrm>
            <a:off x="6210148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rgbClr val="FBF3E4"/>
          </a:solidFill>
          <a:ln w="12700">
            <a:solidFill>
              <a:srgbClr val="FBF3E4"/>
            </a:solidFill>
            <a:prstDash val="solid"/>
          </a:ln>
        </p:spPr>
      </p:sp>
      <p:sp>
        <p:nvSpPr>
          <p:cNvPr id="26" name="Text 18"/>
          <p:cNvSpPr txBox="1"/>
          <p:nvPr/>
        </p:nvSpPr>
        <p:spPr>
          <a:xfrm>
            <a:off x="6438748" y="4876800"/>
            <a:ext cx="5067148" cy="1341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若い職員・未経験者は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特に影響を受けやすい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85</a:t>
            </a:fld>
            <a:endParaRPr lang="en-US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心のケア②　活動後</a:t>
            </a:r>
            <a:endParaRPr lang="en-US" sz="3000" dirty="0"/>
          </a:p>
        </p:txBody>
      </p:sp>
      <p:sp>
        <p:nvSpPr>
          <p:cNvPr id="3" name="ic1202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202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203"/>
          <p:cNvSpPr/>
          <p:nvPr/>
        </p:nvSpPr>
        <p:spPr>
          <a:xfrm>
            <a:off x="457200" y="1280160"/>
            <a:ext cx="5524348" cy="1668780"/>
          </a:xfrm>
          <a:prstGeom prst="roundRect">
            <a:avLst>
              <a:gd name="adj" fmla="val 547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204-circle"/>
          <p:cNvSpPr/>
          <p:nvPr/>
        </p:nvSpPr>
        <p:spPr>
          <a:xfrm>
            <a:off x="621792" y="175793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1204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91484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4353916" cy="1522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終了時の短いミーティング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労い・情報共有・体調確認</a:t>
            </a:r>
            <a:endParaRPr lang="en-US" sz="2000" dirty="0"/>
          </a:p>
        </p:txBody>
      </p:sp>
      <p:sp>
        <p:nvSpPr>
          <p:cNvPr id="9" name="card1205"/>
          <p:cNvSpPr/>
          <p:nvPr/>
        </p:nvSpPr>
        <p:spPr>
          <a:xfrm>
            <a:off x="6210148" y="1280160"/>
            <a:ext cx="5524348" cy="1668780"/>
          </a:xfrm>
          <a:prstGeom prst="roundRect">
            <a:avLst>
              <a:gd name="adj" fmla="val 547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206-circle"/>
          <p:cNvSpPr/>
          <p:nvPr/>
        </p:nvSpPr>
        <p:spPr>
          <a:xfrm>
            <a:off x="6374740" y="175793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1" name="ic1206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91484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243420" y="1353312"/>
            <a:ext cx="4353916" cy="1522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セルフケア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睡眠・食事・話せる相手</a:t>
            </a:r>
            <a:endParaRPr lang="en-US" sz="2000" dirty="0"/>
          </a:p>
        </p:txBody>
      </p:sp>
      <p:sp>
        <p:nvSpPr>
          <p:cNvPr id="13" name="card1207"/>
          <p:cNvSpPr/>
          <p:nvPr/>
        </p:nvSpPr>
        <p:spPr>
          <a:xfrm>
            <a:off x="457200" y="3177540"/>
            <a:ext cx="5524348" cy="1668780"/>
          </a:xfrm>
          <a:prstGeom prst="roundRect">
            <a:avLst>
              <a:gd name="adj" fmla="val 547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208-circle"/>
          <p:cNvSpPr/>
          <p:nvPr/>
        </p:nvSpPr>
        <p:spPr>
          <a:xfrm>
            <a:off x="621792" y="365531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ic1208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81222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250692"/>
            <a:ext cx="4353916" cy="1522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ストレスチェック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活動後と1か月後などに</a:t>
            </a:r>
            <a:endParaRPr lang="en-US" sz="2000" dirty="0"/>
          </a:p>
        </p:txBody>
      </p:sp>
      <p:sp>
        <p:nvSpPr>
          <p:cNvPr id="17" name="card1209"/>
          <p:cNvSpPr/>
          <p:nvPr/>
        </p:nvSpPr>
        <p:spPr>
          <a:xfrm>
            <a:off x="6210148" y="3177540"/>
            <a:ext cx="5524348" cy="1668780"/>
          </a:xfrm>
          <a:prstGeom prst="roundRect">
            <a:avLst>
              <a:gd name="adj" fmla="val 547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210-circle"/>
          <p:cNvSpPr/>
          <p:nvPr/>
        </p:nvSpPr>
        <p:spPr>
          <a:xfrm>
            <a:off x="6374740" y="365531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9" name="ic1210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381222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7243420" y="3250692"/>
            <a:ext cx="4353916" cy="15224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相談窓口・専門家へ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組織として相談しやすく</a:t>
            </a:r>
            <a:endParaRPr lang="en-US" sz="2000" dirty="0"/>
          </a:p>
        </p:txBody>
      </p:sp>
      <p:sp>
        <p:nvSpPr>
          <p:cNvPr id="21" name="card1211"/>
          <p:cNvSpPr/>
          <p:nvPr/>
        </p:nvSpPr>
        <p:spPr>
          <a:xfrm>
            <a:off x="457200" y="5074920"/>
            <a:ext cx="11277295" cy="1234440"/>
          </a:xfrm>
          <a:prstGeom prst="roundRect">
            <a:avLst>
              <a:gd name="adj" fmla="val 7407"/>
            </a:avLst>
          </a:prstGeom>
          <a:solidFill>
            <a:srgbClr val="FBEFEF"/>
          </a:solidFill>
          <a:ln w="12700">
            <a:solidFill>
              <a:srgbClr val="FBEFEF"/>
            </a:solidFill>
            <a:prstDash val="solid"/>
          </a:ln>
        </p:spPr>
      </p:sp>
      <p:sp>
        <p:nvSpPr>
          <p:cNvPr id="22" name="Text 15"/>
          <p:cNvSpPr txBox="1"/>
          <p:nvPr/>
        </p:nvSpPr>
        <p:spPr>
          <a:xfrm>
            <a:off x="731520" y="5120640"/>
            <a:ext cx="1072865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3"/>
                </a:solidFill>
              </a:rPr>
              <a:t>注意　</a:t>
            </a:r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体験や感情を無理に語らせない。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話したい人が話せる場をつくる。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86</a:t>
            </a:fld>
            <a:endParaRPr lang="en-US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職員の惨事ストレス①　置かれる状況</a:t>
            </a:r>
            <a:endParaRPr lang="en-US" sz="3000" dirty="0"/>
          </a:p>
        </p:txBody>
      </p:sp>
      <p:sp>
        <p:nvSpPr>
          <p:cNvPr id="3" name="ic1212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212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213"/>
          <p:cNvSpPr/>
          <p:nvPr/>
        </p:nvSpPr>
        <p:spPr>
          <a:xfrm>
            <a:off x="457200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214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7" name="ic1214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自分も被災者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家族・自宅の被害を抱えて働く</a:t>
            </a:r>
            <a:endParaRPr lang="en-US" sz="2000" dirty="0"/>
          </a:p>
        </p:txBody>
      </p:sp>
      <p:sp>
        <p:nvSpPr>
          <p:cNvPr id="9" name="card1215"/>
          <p:cNvSpPr/>
          <p:nvPr/>
        </p:nvSpPr>
        <p:spPr>
          <a:xfrm>
            <a:off x="6210148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216-circle"/>
          <p:cNvSpPr/>
          <p:nvPr/>
        </p:nvSpPr>
        <p:spPr>
          <a:xfrm>
            <a:off x="6374740" y="16855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1" name="ic1216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84245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243420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経験のない業務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御遺体の収容・管理は非日常</a:t>
            </a:r>
            <a:endParaRPr lang="en-US" sz="2000" dirty="0"/>
          </a:p>
        </p:txBody>
      </p:sp>
      <p:sp>
        <p:nvSpPr>
          <p:cNvPr id="13" name="card1217"/>
          <p:cNvSpPr/>
          <p:nvPr/>
        </p:nvSpPr>
        <p:spPr>
          <a:xfrm>
            <a:off x="457200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218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5" name="ic1218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遺族の悲しみと怒り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やり場のない感情を受け止める</a:t>
            </a:r>
            <a:endParaRPr lang="en-US" sz="2000" dirty="0"/>
          </a:p>
        </p:txBody>
      </p:sp>
      <p:sp>
        <p:nvSpPr>
          <p:cNvPr id="17" name="card1219"/>
          <p:cNvSpPr/>
          <p:nvPr/>
        </p:nvSpPr>
        <p:spPr>
          <a:xfrm>
            <a:off x="6210148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220-circle"/>
          <p:cNvSpPr/>
          <p:nvPr/>
        </p:nvSpPr>
        <p:spPr>
          <a:xfrm>
            <a:off x="6374740" y="343814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9" name="ic1220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359505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7243420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知人・子どもの御遺体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地域の顔見知りに対面する</a:t>
            </a:r>
            <a:endParaRPr lang="en-US" sz="2000" dirty="0"/>
          </a:p>
        </p:txBody>
      </p:sp>
      <p:sp>
        <p:nvSpPr>
          <p:cNvPr id="21" name="card1221"/>
          <p:cNvSpPr/>
          <p:nvPr/>
        </p:nvSpPr>
        <p:spPr>
          <a:xfrm>
            <a:off x="457200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222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3" name="ic1222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48585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長時間勤務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交代要員がなく休めない</a:t>
            </a:r>
            <a:endParaRPr lang="en-US" sz="2000" dirty="0"/>
          </a:p>
        </p:txBody>
      </p:sp>
      <p:sp>
        <p:nvSpPr>
          <p:cNvPr id="25" name="card1223"/>
          <p:cNvSpPr/>
          <p:nvPr/>
        </p:nvSpPr>
        <p:spPr>
          <a:xfrm>
            <a:off x="6210148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1224-circle"/>
          <p:cNvSpPr/>
          <p:nvPr/>
        </p:nvSpPr>
        <p:spPr>
          <a:xfrm>
            <a:off x="6374740" y="51907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7" name="ic1224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5347655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7243420" y="48585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休みにくい立場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住民の目があり弱音を吐けない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87</a:t>
            </a:fld>
            <a:endParaRPr lang="en-US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職員の惨事ストレス②　兆候</a:t>
            </a:r>
            <a:endParaRPr lang="en-US" sz="3000" dirty="0"/>
          </a:p>
        </p:txBody>
      </p:sp>
      <p:sp>
        <p:nvSpPr>
          <p:cNvPr id="3" name="ic1225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225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226"/>
          <p:cNvSpPr/>
          <p:nvPr/>
        </p:nvSpPr>
        <p:spPr>
          <a:xfrm>
            <a:off x="457200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227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1227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眠れない・悪夢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寝つけない、夜中に目が覚める</a:t>
            </a:r>
            <a:endParaRPr lang="en-US" sz="2000" dirty="0"/>
          </a:p>
        </p:txBody>
      </p:sp>
      <p:sp>
        <p:nvSpPr>
          <p:cNvPr id="9" name="card1228"/>
          <p:cNvSpPr/>
          <p:nvPr/>
        </p:nvSpPr>
        <p:spPr>
          <a:xfrm>
            <a:off x="6210148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229-circle"/>
          <p:cNvSpPr/>
          <p:nvPr/>
        </p:nvSpPr>
        <p:spPr>
          <a:xfrm>
            <a:off x="6374740" y="146646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c1229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623380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243420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食べられない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食欲低下・吐き気</a:t>
            </a:r>
            <a:endParaRPr lang="en-US" sz="2000" dirty="0"/>
          </a:p>
        </p:txBody>
      </p:sp>
      <p:sp>
        <p:nvSpPr>
          <p:cNvPr id="13" name="card1230"/>
          <p:cNvSpPr/>
          <p:nvPr/>
        </p:nvSpPr>
        <p:spPr>
          <a:xfrm>
            <a:off x="457200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231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5" name="ic1231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イライラする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怒りっぽい・涙もろい</a:t>
            </a:r>
            <a:endParaRPr lang="en-US" sz="2000" dirty="0"/>
          </a:p>
        </p:txBody>
      </p:sp>
      <p:sp>
        <p:nvSpPr>
          <p:cNvPr id="17" name="card1232"/>
          <p:cNvSpPr/>
          <p:nvPr/>
        </p:nvSpPr>
        <p:spPr>
          <a:xfrm>
            <a:off x="6210148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233-circle"/>
          <p:cNvSpPr/>
          <p:nvPr/>
        </p:nvSpPr>
        <p:spPr>
          <a:xfrm>
            <a:off x="6374740" y="278091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9" name="ic1233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2937830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7243420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ミス・物忘れ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集中できず判断が遅れる</a:t>
            </a:r>
            <a:endParaRPr lang="en-US" sz="2000" dirty="0"/>
          </a:p>
        </p:txBody>
      </p:sp>
      <p:sp>
        <p:nvSpPr>
          <p:cNvPr id="21" name="card1234"/>
          <p:cNvSpPr/>
          <p:nvPr/>
        </p:nvSpPr>
        <p:spPr>
          <a:xfrm>
            <a:off x="457200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235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3" name="ic1235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無口・孤立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人を避け、話さなくなる</a:t>
            </a:r>
            <a:endParaRPr lang="en-US" sz="2000" dirty="0"/>
          </a:p>
        </p:txBody>
      </p:sp>
      <p:sp>
        <p:nvSpPr>
          <p:cNvPr id="25" name="card1236"/>
          <p:cNvSpPr/>
          <p:nvPr/>
        </p:nvSpPr>
        <p:spPr>
          <a:xfrm>
            <a:off x="6210148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1237-circle"/>
          <p:cNvSpPr/>
          <p:nvPr/>
        </p:nvSpPr>
        <p:spPr>
          <a:xfrm>
            <a:off x="6374740" y="40953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7" name="ic1237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4252280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7243420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飲酒・喫煙の増加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眠るために飲む</a:t>
            </a:r>
            <a:endParaRPr lang="en-US" sz="2000" dirty="0"/>
          </a:p>
        </p:txBody>
      </p:sp>
      <p:sp>
        <p:nvSpPr>
          <p:cNvPr id="29" name="card1238"/>
          <p:cNvSpPr/>
          <p:nvPr/>
        </p:nvSpPr>
        <p:spPr>
          <a:xfrm>
            <a:off x="457200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ic1239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31" name="ic1239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2" name="Text 22"/>
          <p:cNvSpPr txBox="1"/>
          <p:nvPr/>
        </p:nvSpPr>
        <p:spPr>
          <a:xfrm>
            <a:off x="1490472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休まず働き続ける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休むことに罪悪感がある</a:t>
            </a:r>
            <a:endParaRPr lang="en-US" sz="2000" dirty="0"/>
          </a:p>
        </p:txBody>
      </p:sp>
      <p:sp>
        <p:nvSpPr>
          <p:cNvPr id="33" name="card1240"/>
          <p:cNvSpPr/>
          <p:nvPr/>
        </p:nvSpPr>
        <p:spPr>
          <a:xfrm>
            <a:off x="6210148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4" name="ic1241-circle"/>
          <p:cNvSpPr/>
          <p:nvPr/>
        </p:nvSpPr>
        <p:spPr>
          <a:xfrm>
            <a:off x="6374740" y="54098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35" name="ic1241-icon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31651" y="5566730"/>
            <a:ext cx="399410" cy="399410"/>
          </a:xfrm>
          <a:prstGeom prst="rect">
            <a:avLst/>
          </a:prstGeom>
        </p:spPr>
      </p:pic>
      <p:sp>
        <p:nvSpPr>
          <p:cNvPr id="36" name="Text 25"/>
          <p:cNvSpPr txBox="1"/>
          <p:nvPr/>
        </p:nvSpPr>
        <p:spPr>
          <a:xfrm>
            <a:off x="7243420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場面・臭いがよみがえる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急に思い出してつらくなる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88</a:t>
            </a:fld>
            <a:endParaRPr lang="en-US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職員の惨事ストレス③　心構え</a:t>
            </a:r>
            <a:endParaRPr lang="en-US" sz="3000" dirty="0"/>
          </a:p>
        </p:txBody>
      </p:sp>
      <p:sp>
        <p:nvSpPr>
          <p:cNvPr id="3" name="ic1242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242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243"/>
          <p:cNvSpPr/>
          <p:nvPr/>
        </p:nvSpPr>
        <p:spPr>
          <a:xfrm>
            <a:off x="457200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244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1244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何を見るか事前に知る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現場の様子を聞いてから入る</a:t>
            </a:r>
            <a:endParaRPr lang="en-US" sz="2000" dirty="0"/>
          </a:p>
        </p:txBody>
      </p:sp>
      <p:sp>
        <p:nvSpPr>
          <p:cNvPr id="9" name="card1245"/>
          <p:cNvSpPr/>
          <p:nvPr/>
        </p:nvSpPr>
        <p:spPr>
          <a:xfrm>
            <a:off x="6210148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246-circle"/>
          <p:cNvSpPr/>
          <p:nvPr/>
        </p:nvSpPr>
        <p:spPr>
          <a:xfrm>
            <a:off x="6374740" y="16855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1" name="ic1246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84245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243420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反応は自然なこと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誰にでも起こる、弱さではない</a:t>
            </a:r>
            <a:endParaRPr lang="en-US" sz="2000" dirty="0"/>
          </a:p>
        </p:txBody>
      </p:sp>
      <p:sp>
        <p:nvSpPr>
          <p:cNvPr id="13" name="card1247"/>
          <p:cNvSpPr/>
          <p:nvPr/>
        </p:nvSpPr>
        <p:spPr>
          <a:xfrm>
            <a:off x="457200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248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ic1248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一人で抱えない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仲間と分かち合ってよい</a:t>
            </a:r>
            <a:endParaRPr lang="en-US" sz="2000" dirty="0"/>
          </a:p>
        </p:txBody>
      </p:sp>
      <p:sp>
        <p:nvSpPr>
          <p:cNvPr id="17" name="card1249"/>
          <p:cNvSpPr/>
          <p:nvPr/>
        </p:nvSpPr>
        <p:spPr>
          <a:xfrm>
            <a:off x="6210148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250-circle"/>
          <p:cNvSpPr/>
          <p:nvPr/>
        </p:nvSpPr>
        <p:spPr>
          <a:xfrm>
            <a:off x="6374740" y="34381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9" name="ic1250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359505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7243420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時間と役割を区切る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終わりの時間を決めて働く</a:t>
            </a:r>
            <a:endParaRPr lang="en-US" sz="2000" dirty="0"/>
          </a:p>
        </p:txBody>
      </p:sp>
      <p:sp>
        <p:nvSpPr>
          <p:cNvPr id="21" name="card1251"/>
          <p:cNvSpPr/>
          <p:nvPr/>
        </p:nvSpPr>
        <p:spPr>
          <a:xfrm>
            <a:off x="457200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252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3" name="ic1252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48585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完璧を求めない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できたことに目を向ける</a:t>
            </a:r>
            <a:endParaRPr lang="en-US" sz="2000" dirty="0"/>
          </a:p>
        </p:txBody>
      </p:sp>
      <p:sp>
        <p:nvSpPr>
          <p:cNvPr id="25" name="card1253"/>
          <p:cNvSpPr/>
          <p:nvPr/>
        </p:nvSpPr>
        <p:spPr>
          <a:xfrm>
            <a:off x="6210148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1254-circle"/>
          <p:cNvSpPr/>
          <p:nvPr/>
        </p:nvSpPr>
        <p:spPr>
          <a:xfrm>
            <a:off x="6374740" y="519074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7" name="ic1254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5347655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7243420" y="48585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交代を申し出てよい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つらい時は遠慮なく伝える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89</a:t>
            </a:fld>
            <a:endParaRPr lang="en-US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職員の惨事ストレス④　セルフケア</a:t>
            </a:r>
            <a:endParaRPr lang="en-US" sz="3000" dirty="0"/>
          </a:p>
        </p:txBody>
      </p:sp>
      <p:sp>
        <p:nvSpPr>
          <p:cNvPr id="3" name="ic1255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255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256"/>
          <p:cNvSpPr/>
          <p:nvPr/>
        </p:nvSpPr>
        <p:spPr>
          <a:xfrm>
            <a:off x="457200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257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1257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眠る・食べる・飲む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少しでも睡眠と食事・水分を</a:t>
            </a:r>
            <a:endParaRPr lang="en-US" sz="2000" dirty="0"/>
          </a:p>
        </p:txBody>
      </p:sp>
      <p:sp>
        <p:nvSpPr>
          <p:cNvPr id="9" name="card1258"/>
          <p:cNvSpPr/>
          <p:nvPr/>
        </p:nvSpPr>
        <p:spPr>
          <a:xfrm>
            <a:off x="6210148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259-circle"/>
          <p:cNvSpPr/>
          <p:nvPr/>
        </p:nvSpPr>
        <p:spPr>
          <a:xfrm>
            <a:off x="6374740" y="146646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1" name="ic1259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623380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243420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現場から離れて休む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休憩は別の場所で</a:t>
            </a:r>
            <a:endParaRPr lang="en-US" sz="2000" dirty="0"/>
          </a:p>
        </p:txBody>
      </p:sp>
      <p:sp>
        <p:nvSpPr>
          <p:cNvPr id="13" name="card1260"/>
          <p:cNvSpPr/>
          <p:nvPr/>
        </p:nvSpPr>
        <p:spPr>
          <a:xfrm>
            <a:off x="457200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261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ic1261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ゆっくり息を吐く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4秒吸って、6〜8秒で吐く</a:t>
            </a:r>
            <a:endParaRPr lang="en-US" sz="2000" dirty="0"/>
          </a:p>
        </p:txBody>
      </p:sp>
      <p:sp>
        <p:nvSpPr>
          <p:cNvPr id="17" name="card1262"/>
          <p:cNvSpPr/>
          <p:nvPr/>
        </p:nvSpPr>
        <p:spPr>
          <a:xfrm>
            <a:off x="6210148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263-circle"/>
          <p:cNvSpPr/>
          <p:nvPr/>
        </p:nvSpPr>
        <p:spPr>
          <a:xfrm>
            <a:off x="6374740" y="278091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9" name="ic1263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2937830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7243420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入浴・着替えで区切る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仕事と生活の区切りをつける</a:t>
            </a:r>
            <a:endParaRPr lang="en-US" sz="2000" dirty="0"/>
          </a:p>
        </p:txBody>
      </p:sp>
      <p:sp>
        <p:nvSpPr>
          <p:cNvPr id="21" name="card1264"/>
          <p:cNvSpPr/>
          <p:nvPr/>
        </p:nvSpPr>
        <p:spPr>
          <a:xfrm>
            <a:off x="457200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265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3" name="ic1265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信頼できる人と話す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話したい時に、話せる範囲で</a:t>
            </a:r>
            <a:endParaRPr lang="en-US" sz="2000" dirty="0"/>
          </a:p>
        </p:txBody>
      </p:sp>
      <p:sp>
        <p:nvSpPr>
          <p:cNvPr id="25" name="card1266"/>
          <p:cNvSpPr/>
          <p:nvPr/>
        </p:nvSpPr>
        <p:spPr>
          <a:xfrm>
            <a:off x="6210148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1267-circle"/>
          <p:cNvSpPr/>
          <p:nvPr/>
        </p:nvSpPr>
        <p:spPr>
          <a:xfrm>
            <a:off x="6374740" y="409536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27" name="ic1267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4252280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7243420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お酒に頼らない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眠りが浅くなり回復が遅れる</a:t>
            </a:r>
            <a:endParaRPr lang="en-US" sz="2000" dirty="0"/>
          </a:p>
        </p:txBody>
      </p:sp>
      <p:sp>
        <p:nvSpPr>
          <p:cNvPr id="29" name="card1268"/>
          <p:cNvSpPr/>
          <p:nvPr/>
        </p:nvSpPr>
        <p:spPr>
          <a:xfrm>
            <a:off x="457200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rgbClr val="FBEFEF"/>
          </a:solidFill>
          <a:ln w="12700">
            <a:solidFill>
              <a:srgbClr val="FBEFEF"/>
            </a:solidFill>
            <a:prstDash val="solid"/>
          </a:ln>
        </p:spPr>
      </p:sp>
      <p:sp>
        <p:nvSpPr>
          <p:cNvPr id="30" name="Text 21"/>
          <p:cNvSpPr txBox="1"/>
          <p:nvPr/>
        </p:nvSpPr>
        <p:spPr>
          <a:xfrm>
            <a:off x="685800" y="5314950"/>
            <a:ext cx="5067148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2週間以上続く・悪化する時は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3"/>
                </a:solidFill>
              </a:rPr>
              <a:t>専門家に相談する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90</a:t>
            </a:fld>
            <a:endParaRPr lang="en-US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職員の惨事ストレス⑤　相互ケア</a:t>
            </a:r>
            <a:endParaRPr lang="en-US" sz="3000" dirty="0"/>
          </a:p>
        </p:txBody>
      </p:sp>
      <p:sp>
        <p:nvSpPr>
          <p:cNvPr id="3" name="ic1269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269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270"/>
          <p:cNvSpPr/>
          <p:nvPr/>
        </p:nvSpPr>
        <p:spPr>
          <a:xfrm>
            <a:off x="457200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271-circle"/>
          <p:cNvSpPr/>
          <p:nvPr/>
        </p:nvSpPr>
        <p:spPr>
          <a:xfrm>
            <a:off x="621792" y="146646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7" name="ic1271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623380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2人1組で声かけ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互いの様子に気を配る</a:t>
            </a:r>
            <a:endParaRPr lang="en-US" sz="2000" dirty="0"/>
          </a:p>
        </p:txBody>
      </p:sp>
      <p:sp>
        <p:nvSpPr>
          <p:cNvPr id="9" name="card1272"/>
          <p:cNvSpPr/>
          <p:nvPr/>
        </p:nvSpPr>
        <p:spPr>
          <a:xfrm>
            <a:off x="6210148" y="12801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273-circle"/>
          <p:cNvSpPr/>
          <p:nvPr/>
        </p:nvSpPr>
        <p:spPr>
          <a:xfrm>
            <a:off x="6374740" y="1466469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1" name="ic1273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623380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243420" y="13533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具体的にたずねる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「眠れてる？食べてる？」</a:t>
            </a:r>
            <a:endParaRPr lang="en-US" sz="2000" dirty="0"/>
          </a:p>
        </p:txBody>
      </p:sp>
      <p:sp>
        <p:nvSpPr>
          <p:cNvPr id="13" name="card1274"/>
          <p:cNvSpPr/>
          <p:nvPr/>
        </p:nvSpPr>
        <p:spPr>
          <a:xfrm>
            <a:off x="457200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275-circle"/>
          <p:cNvSpPr/>
          <p:nvPr/>
        </p:nvSpPr>
        <p:spPr>
          <a:xfrm>
            <a:off x="621792" y="2780919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5" name="ic1275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2937830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否定せずに聴く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無理に聞き出さない</a:t>
            </a:r>
            <a:endParaRPr lang="en-US" sz="2000" dirty="0"/>
          </a:p>
        </p:txBody>
      </p:sp>
      <p:sp>
        <p:nvSpPr>
          <p:cNvPr id="17" name="card1276"/>
          <p:cNvSpPr/>
          <p:nvPr/>
        </p:nvSpPr>
        <p:spPr>
          <a:xfrm>
            <a:off x="6210148" y="25946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277-circle"/>
          <p:cNvSpPr/>
          <p:nvPr/>
        </p:nvSpPr>
        <p:spPr>
          <a:xfrm>
            <a:off x="6374740" y="2780919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9" name="ic1277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2937830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7243420" y="26677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休憩・交代をすすめる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「少し休もう」と声をかける</a:t>
            </a:r>
            <a:endParaRPr lang="en-US" sz="2000" dirty="0"/>
          </a:p>
        </p:txBody>
      </p:sp>
      <p:sp>
        <p:nvSpPr>
          <p:cNvPr id="21" name="card1278"/>
          <p:cNvSpPr/>
          <p:nvPr/>
        </p:nvSpPr>
        <p:spPr>
          <a:xfrm>
            <a:off x="457200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2" name="ic1279-circle"/>
          <p:cNvSpPr/>
          <p:nvPr/>
        </p:nvSpPr>
        <p:spPr>
          <a:xfrm>
            <a:off x="621792" y="4095369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23" name="ic1279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4252280"/>
            <a:ext cx="399410" cy="399410"/>
          </a:xfrm>
          <a:prstGeom prst="rect">
            <a:avLst/>
          </a:prstGeom>
        </p:spPr>
      </p:pic>
      <p:sp>
        <p:nvSpPr>
          <p:cNvPr id="24" name="Text 16"/>
          <p:cNvSpPr txBox="1"/>
          <p:nvPr/>
        </p:nvSpPr>
        <p:spPr>
          <a:xfrm>
            <a:off x="1490472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管理者の役割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労い・勤務時間の管理</a:t>
            </a:r>
            <a:endParaRPr lang="en-US" sz="2000" dirty="0"/>
          </a:p>
        </p:txBody>
      </p:sp>
      <p:sp>
        <p:nvSpPr>
          <p:cNvPr id="25" name="card1280"/>
          <p:cNvSpPr/>
          <p:nvPr/>
        </p:nvSpPr>
        <p:spPr>
          <a:xfrm>
            <a:off x="6210148" y="390906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ic1281-circle"/>
          <p:cNvSpPr/>
          <p:nvPr/>
        </p:nvSpPr>
        <p:spPr>
          <a:xfrm>
            <a:off x="6374740" y="4095369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7" name="ic1281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4252280"/>
            <a:ext cx="399410" cy="399410"/>
          </a:xfrm>
          <a:prstGeom prst="rect">
            <a:avLst/>
          </a:prstGeom>
        </p:spPr>
      </p:pic>
      <p:sp>
        <p:nvSpPr>
          <p:cNvPr id="28" name="Text 19"/>
          <p:cNvSpPr txBox="1"/>
          <p:nvPr/>
        </p:nvSpPr>
        <p:spPr>
          <a:xfrm>
            <a:off x="7243420" y="398221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専門家へつなぐ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気になる人は早めに相談</a:t>
            </a:r>
            <a:endParaRPr lang="en-US" sz="2000" dirty="0"/>
          </a:p>
        </p:txBody>
      </p:sp>
      <p:sp>
        <p:nvSpPr>
          <p:cNvPr id="29" name="card1282"/>
          <p:cNvSpPr/>
          <p:nvPr/>
        </p:nvSpPr>
        <p:spPr>
          <a:xfrm>
            <a:off x="457200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ic1283-circle"/>
          <p:cNvSpPr/>
          <p:nvPr/>
        </p:nvSpPr>
        <p:spPr>
          <a:xfrm>
            <a:off x="621792" y="5409819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1" name="ic1283-icon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03" y="5566730"/>
            <a:ext cx="399410" cy="399410"/>
          </a:xfrm>
          <a:prstGeom prst="rect">
            <a:avLst/>
          </a:prstGeom>
        </p:spPr>
      </p:pic>
      <p:sp>
        <p:nvSpPr>
          <p:cNvPr id="32" name="Text 22"/>
          <p:cNvSpPr txBox="1"/>
          <p:nvPr/>
        </p:nvSpPr>
        <p:spPr>
          <a:xfrm>
            <a:off x="1490472" y="5296662"/>
            <a:ext cx="4353916" cy="93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職員の家族にも配慮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家族の安否・生活を支える</a:t>
            </a:r>
            <a:endParaRPr lang="en-US" sz="2000" dirty="0"/>
          </a:p>
        </p:txBody>
      </p:sp>
      <p:sp>
        <p:nvSpPr>
          <p:cNvPr id="33" name="card1284"/>
          <p:cNvSpPr/>
          <p:nvPr/>
        </p:nvSpPr>
        <p:spPr>
          <a:xfrm>
            <a:off x="6210148" y="5223510"/>
            <a:ext cx="5524348" cy="1085850"/>
          </a:xfrm>
          <a:prstGeom prst="roundRect">
            <a:avLst>
              <a:gd name="adj" fmla="val 8421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4" name="Text 24"/>
          <p:cNvSpPr txBox="1"/>
          <p:nvPr/>
        </p:nvSpPr>
        <p:spPr>
          <a:xfrm>
            <a:off x="6438748" y="5314950"/>
            <a:ext cx="5067148" cy="902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仲間を気づかうことが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自分を守ることにもなる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91</a:t>
            </a:fld>
            <a:endParaRPr lang="en-US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作業員の配置と健康管理</a:t>
            </a:r>
            <a:endParaRPr lang="en-US" sz="3000" dirty="0"/>
          </a:p>
        </p:txBody>
      </p:sp>
      <p:sp>
        <p:nvSpPr>
          <p:cNvPr id="3" name="ic1285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285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6" name="card1286"/>
          <p:cNvSpPr/>
          <p:nvPr/>
        </p:nvSpPr>
        <p:spPr>
          <a:xfrm>
            <a:off x="457200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ic1287-circle"/>
          <p:cNvSpPr/>
          <p:nvPr/>
        </p:nvSpPr>
        <p:spPr>
          <a:xfrm>
            <a:off x="621792" y="168554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8" name="ic1287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42455"/>
            <a:ext cx="399410" cy="39941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490472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若い職員への配慮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21歳未満は御遺体作業を避ける</a:t>
            </a:r>
            <a:endParaRPr lang="en-US" sz="2000" dirty="0"/>
          </a:p>
        </p:txBody>
      </p:sp>
      <p:sp>
        <p:nvSpPr>
          <p:cNvPr id="10" name="card1288"/>
          <p:cNvSpPr/>
          <p:nvPr/>
        </p:nvSpPr>
        <p:spPr>
          <a:xfrm>
            <a:off x="6210148" y="12801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ic1289-circle"/>
          <p:cNvSpPr/>
          <p:nvPr/>
        </p:nvSpPr>
        <p:spPr>
          <a:xfrm>
            <a:off x="6374740" y="168554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12" name="ic1289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842455"/>
            <a:ext cx="399410" cy="39941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243420" y="13533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水分を多めに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必要量が普段の3〜4倍になることも</a:t>
            </a:r>
            <a:endParaRPr lang="en-US" sz="2000" dirty="0"/>
          </a:p>
        </p:txBody>
      </p:sp>
      <p:sp>
        <p:nvSpPr>
          <p:cNvPr id="14" name="card1290"/>
          <p:cNvSpPr/>
          <p:nvPr/>
        </p:nvSpPr>
        <p:spPr>
          <a:xfrm>
            <a:off x="457200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1291-circle"/>
          <p:cNvSpPr/>
          <p:nvPr/>
        </p:nvSpPr>
        <p:spPr>
          <a:xfrm>
            <a:off x="621792" y="343814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6" name="ic1291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595055"/>
            <a:ext cx="399410" cy="39941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490472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飲食は作業場の外で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ふたのない容器を置かない</a:t>
            </a:r>
            <a:endParaRPr lang="en-US" sz="2000" dirty="0"/>
          </a:p>
        </p:txBody>
      </p:sp>
      <p:sp>
        <p:nvSpPr>
          <p:cNvPr id="18" name="card1292"/>
          <p:cNvSpPr/>
          <p:nvPr/>
        </p:nvSpPr>
        <p:spPr>
          <a:xfrm>
            <a:off x="6210148" y="30327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9" name="ic1293-circle"/>
          <p:cNvSpPr/>
          <p:nvPr/>
        </p:nvSpPr>
        <p:spPr>
          <a:xfrm>
            <a:off x="6374740" y="343814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0" name="ic1293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3595055"/>
            <a:ext cx="399410" cy="39941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7243420" y="31059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最終日に振り返り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チームで体験を分かち合う</a:t>
            </a:r>
            <a:endParaRPr lang="en-US" sz="2000" dirty="0"/>
          </a:p>
        </p:txBody>
      </p:sp>
      <p:sp>
        <p:nvSpPr>
          <p:cNvPr id="22" name="card1294"/>
          <p:cNvSpPr/>
          <p:nvPr/>
        </p:nvSpPr>
        <p:spPr>
          <a:xfrm>
            <a:off x="457200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ic1295-circle"/>
          <p:cNvSpPr/>
          <p:nvPr/>
        </p:nvSpPr>
        <p:spPr>
          <a:xfrm>
            <a:off x="621792" y="5190744"/>
            <a:ext cx="713232" cy="713232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4" name="ic1295-icon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703" y="5347655"/>
            <a:ext cx="399410" cy="39941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490472" y="48585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1週間後にも集まる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心身の様子を確かめ合う</a:t>
            </a:r>
            <a:endParaRPr lang="en-US" sz="2000" dirty="0"/>
          </a:p>
        </p:txBody>
      </p:sp>
      <p:sp>
        <p:nvSpPr>
          <p:cNvPr id="26" name="card1296"/>
          <p:cNvSpPr/>
          <p:nvPr/>
        </p:nvSpPr>
        <p:spPr>
          <a:xfrm>
            <a:off x="6210148" y="4785360"/>
            <a:ext cx="5524348" cy="1524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ic1297-circle"/>
          <p:cNvSpPr/>
          <p:nvPr/>
        </p:nvSpPr>
        <p:spPr>
          <a:xfrm>
            <a:off x="6374740" y="5190744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8" name="ic1297-icon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1651" y="5347655"/>
            <a:ext cx="399410" cy="39941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7243420" y="4858512"/>
            <a:ext cx="4353916" cy="13776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専門家につなぐ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長引く反応は早めに相談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92</a:t>
            </a:fld>
            <a:endParaRPr lang="en-US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平時の準備チェックリスト</a:t>
            </a:r>
            <a:endParaRPr lang="en-US" sz="3000" dirty="0"/>
          </a:p>
        </p:txBody>
      </p:sp>
      <p:sp>
        <p:nvSpPr>
          <p:cNvPr id="3" name="ic1298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298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299"/>
          <p:cNvSpPr/>
          <p:nvPr/>
        </p:nvSpPr>
        <p:spPr>
          <a:xfrm>
            <a:off x="457200" y="1280160"/>
            <a:ext cx="5524348" cy="841248"/>
          </a:xfrm>
          <a:prstGeom prst="roundRect">
            <a:avLst>
              <a:gd name="adj" fmla="val 1087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box0"/>
          <p:cNvSpPr/>
          <p:nvPr/>
        </p:nvSpPr>
        <p:spPr>
          <a:xfrm>
            <a:off x="658368" y="1495044"/>
            <a:ext cx="411480" cy="411480"/>
          </a:xfrm>
          <a:prstGeom prst="rect">
            <a:avLst/>
          </a:prstGeom>
          <a:solidFill>
            <a:srgbClr val="FFFFFF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1280160" y="1280160"/>
            <a:ext cx="460994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安置所の候補施設を指定</a:t>
            </a:r>
            <a:endParaRPr lang="en-US" sz="2000" dirty="0"/>
          </a:p>
        </p:txBody>
      </p:sp>
      <p:sp>
        <p:nvSpPr>
          <p:cNvPr id="8" name="card1300"/>
          <p:cNvSpPr/>
          <p:nvPr/>
        </p:nvSpPr>
        <p:spPr>
          <a:xfrm>
            <a:off x="457200" y="2304288"/>
            <a:ext cx="5524348" cy="841248"/>
          </a:xfrm>
          <a:prstGeom prst="roundRect">
            <a:avLst>
              <a:gd name="adj" fmla="val 1087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box1"/>
          <p:cNvSpPr/>
          <p:nvPr/>
        </p:nvSpPr>
        <p:spPr>
          <a:xfrm>
            <a:off x="658368" y="2519172"/>
            <a:ext cx="411480" cy="411480"/>
          </a:xfrm>
          <a:prstGeom prst="rect">
            <a:avLst/>
          </a:prstGeom>
          <a:solidFill>
            <a:srgbClr val="FFFFFF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1280160" y="2304288"/>
            <a:ext cx="460994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施設・葬祭業者と協定</a:t>
            </a:r>
            <a:endParaRPr lang="en-US" sz="2000" dirty="0"/>
          </a:p>
        </p:txBody>
      </p:sp>
      <p:sp>
        <p:nvSpPr>
          <p:cNvPr id="11" name="card1301"/>
          <p:cNvSpPr/>
          <p:nvPr/>
        </p:nvSpPr>
        <p:spPr>
          <a:xfrm>
            <a:off x="457200" y="3328416"/>
            <a:ext cx="5524348" cy="841248"/>
          </a:xfrm>
          <a:prstGeom prst="roundRect">
            <a:avLst>
              <a:gd name="adj" fmla="val 1087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box2"/>
          <p:cNvSpPr/>
          <p:nvPr/>
        </p:nvSpPr>
        <p:spPr>
          <a:xfrm>
            <a:off x="658368" y="3543300"/>
            <a:ext cx="411480" cy="411480"/>
          </a:xfrm>
          <a:prstGeom prst="rect">
            <a:avLst/>
          </a:prstGeom>
          <a:solidFill>
            <a:srgbClr val="FFFFFF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1280160" y="3328416"/>
            <a:ext cx="460994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関係機関の役割を確認</a:t>
            </a:r>
            <a:endParaRPr lang="en-US" sz="2000" dirty="0"/>
          </a:p>
        </p:txBody>
      </p:sp>
      <p:sp>
        <p:nvSpPr>
          <p:cNvPr id="14" name="card1302"/>
          <p:cNvSpPr/>
          <p:nvPr/>
        </p:nvSpPr>
        <p:spPr>
          <a:xfrm>
            <a:off x="457200" y="4352544"/>
            <a:ext cx="5524348" cy="841248"/>
          </a:xfrm>
          <a:prstGeom prst="roundRect">
            <a:avLst>
              <a:gd name="adj" fmla="val 1087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box3"/>
          <p:cNvSpPr/>
          <p:nvPr/>
        </p:nvSpPr>
        <p:spPr>
          <a:xfrm>
            <a:off x="658368" y="4567428"/>
            <a:ext cx="411480" cy="411480"/>
          </a:xfrm>
          <a:prstGeom prst="rect">
            <a:avLst/>
          </a:prstGeom>
          <a:solidFill>
            <a:srgbClr val="FFFFFF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1280160" y="4352544"/>
            <a:ext cx="460994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防護具・資機材を備蓄</a:t>
            </a:r>
            <a:endParaRPr lang="en-US" sz="2000" dirty="0"/>
          </a:p>
        </p:txBody>
      </p:sp>
      <p:sp>
        <p:nvSpPr>
          <p:cNvPr id="17" name="card1303"/>
          <p:cNvSpPr/>
          <p:nvPr/>
        </p:nvSpPr>
        <p:spPr>
          <a:xfrm>
            <a:off x="457200" y="5376672"/>
            <a:ext cx="5524348" cy="841248"/>
          </a:xfrm>
          <a:prstGeom prst="roundRect">
            <a:avLst>
              <a:gd name="adj" fmla="val 1087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box4"/>
          <p:cNvSpPr/>
          <p:nvPr/>
        </p:nvSpPr>
        <p:spPr>
          <a:xfrm>
            <a:off x="658368" y="5591556"/>
            <a:ext cx="411480" cy="411480"/>
          </a:xfrm>
          <a:prstGeom prst="rect">
            <a:avLst/>
          </a:prstGeom>
          <a:solidFill>
            <a:srgbClr val="FFFFFF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1280160" y="5376672"/>
            <a:ext cx="460994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番号管理・記録様式を整備</a:t>
            </a:r>
            <a:endParaRPr lang="en-US" sz="2000" dirty="0"/>
          </a:p>
        </p:txBody>
      </p:sp>
      <p:sp>
        <p:nvSpPr>
          <p:cNvPr id="20" name="card1304"/>
          <p:cNvSpPr/>
          <p:nvPr/>
        </p:nvSpPr>
        <p:spPr>
          <a:xfrm>
            <a:off x="6210148" y="1280160"/>
            <a:ext cx="5524348" cy="841248"/>
          </a:xfrm>
          <a:prstGeom prst="roundRect">
            <a:avLst>
              <a:gd name="adj" fmla="val 1087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1" name="box5"/>
          <p:cNvSpPr/>
          <p:nvPr/>
        </p:nvSpPr>
        <p:spPr>
          <a:xfrm>
            <a:off x="6411316" y="1495044"/>
            <a:ext cx="411480" cy="411480"/>
          </a:xfrm>
          <a:prstGeom prst="rect">
            <a:avLst/>
          </a:prstGeom>
          <a:solidFill>
            <a:srgbClr val="FFFFFF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7033108" y="1280160"/>
            <a:ext cx="460994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広域火葬の手順を確認</a:t>
            </a:r>
            <a:endParaRPr lang="en-US" sz="2000" dirty="0"/>
          </a:p>
        </p:txBody>
      </p:sp>
      <p:sp>
        <p:nvSpPr>
          <p:cNvPr id="23" name="card1305"/>
          <p:cNvSpPr/>
          <p:nvPr/>
        </p:nvSpPr>
        <p:spPr>
          <a:xfrm>
            <a:off x="6210148" y="2304288"/>
            <a:ext cx="5524348" cy="841248"/>
          </a:xfrm>
          <a:prstGeom prst="roundRect">
            <a:avLst>
              <a:gd name="adj" fmla="val 1087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4" name="box6"/>
          <p:cNvSpPr/>
          <p:nvPr/>
        </p:nvSpPr>
        <p:spPr>
          <a:xfrm>
            <a:off x="6411316" y="2519172"/>
            <a:ext cx="411480" cy="411480"/>
          </a:xfrm>
          <a:prstGeom prst="rect">
            <a:avLst/>
          </a:prstGeom>
          <a:solidFill>
            <a:srgbClr val="FFFFFF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7033108" y="2304288"/>
            <a:ext cx="460994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仮埋葬の候補地を選定</a:t>
            </a:r>
            <a:endParaRPr lang="en-US" sz="2000" dirty="0"/>
          </a:p>
        </p:txBody>
      </p:sp>
      <p:sp>
        <p:nvSpPr>
          <p:cNvPr id="26" name="card1306"/>
          <p:cNvSpPr/>
          <p:nvPr/>
        </p:nvSpPr>
        <p:spPr>
          <a:xfrm>
            <a:off x="6210148" y="3328416"/>
            <a:ext cx="5524348" cy="841248"/>
          </a:xfrm>
          <a:prstGeom prst="roundRect">
            <a:avLst>
              <a:gd name="adj" fmla="val 1087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7" name="box7"/>
          <p:cNvSpPr/>
          <p:nvPr/>
        </p:nvSpPr>
        <p:spPr>
          <a:xfrm>
            <a:off x="6411316" y="3543300"/>
            <a:ext cx="411480" cy="411480"/>
          </a:xfrm>
          <a:prstGeom prst="rect">
            <a:avLst/>
          </a:prstGeom>
          <a:solidFill>
            <a:srgbClr val="FFFFFF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7033108" y="3328416"/>
            <a:ext cx="460994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タグ様式・納体袋を準備</a:t>
            </a:r>
            <a:endParaRPr lang="en-US" sz="2000" dirty="0"/>
          </a:p>
        </p:txBody>
      </p:sp>
      <p:sp>
        <p:nvSpPr>
          <p:cNvPr id="29" name="card1307"/>
          <p:cNvSpPr/>
          <p:nvPr/>
        </p:nvSpPr>
        <p:spPr>
          <a:xfrm>
            <a:off x="6210148" y="4352544"/>
            <a:ext cx="5524348" cy="841248"/>
          </a:xfrm>
          <a:prstGeom prst="roundRect">
            <a:avLst>
              <a:gd name="adj" fmla="val 1087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0" name="box8"/>
          <p:cNvSpPr/>
          <p:nvPr/>
        </p:nvSpPr>
        <p:spPr>
          <a:xfrm>
            <a:off x="6411316" y="4567428"/>
            <a:ext cx="411480" cy="411480"/>
          </a:xfrm>
          <a:prstGeom prst="rect">
            <a:avLst/>
          </a:prstGeom>
          <a:solidFill>
            <a:srgbClr val="FFFFFF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7033108" y="4352544"/>
            <a:ext cx="460994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合同訓練を年1回以上</a:t>
            </a:r>
            <a:endParaRPr lang="en-US" sz="2000" dirty="0"/>
          </a:p>
        </p:txBody>
      </p:sp>
      <p:sp>
        <p:nvSpPr>
          <p:cNvPr id="32" name="card1308"/>
          <p:cNvSpPr/>
          <p:nvPr/>
        </p:nvSpPr>
        <p:spPr>
          <a:xfrm>
            <a:off x="6210148" y="5376672"/>
            <a:ext cx="5524348" cy="841248"/>
          </a:xfrm>
          <a:prstGeom prst="roundRect">
            <a:avLst>
              <a:gd name="adj" fmla="val 1087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3" name="box9"/>
          <p:cNvSpPr/>
          <p:nvPr/>
        </p:nvSpPr>
        <p:spPr>
          <a:xfrm>
            <a:off x="6411316" y="5591556"/>
            <a:ext cx="411480" cy="411480"/>
          </a:xfrm>
          <a:prstGeom prst="rect">
            <a:avLst/>
          </a:prstGeom>
          <a:solidFill>
            <a:srgbClr val="FFFFFF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34" name="Text 31"/>
          <p:cNvSpPr txBox="1"/>
          <p:nvPr/>
        </p:nvSpPr>
        <p:spPr>
          <a:xfrm>
            <a:off x="7033108" y="5376672"/>
            <a:ext cx="460994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惨事ストレス対策の体制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93</a:t>
            </a:fld>
            <a:endParaRPr lang="en-US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まとめ</a:t>
            </a:r>
            <a:endParaRPr lang="en-US" sz="3000" dirty="0"/>
          </a:p>
        </p:txBody>
      </p:sp>
      <p:sp>
        <p:nvSpPr>
          <p:cNvPr id="3" name="ic1309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309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310"/>
          <p:cNvSpPr/>
          <p:nvPr/>
        </p:nvSpPr>
        <p:spPr>
          <a:xfrm>
            <a:off x="457200" y="1280160"/>
            <a:ext cx="5524348" cy="1623060"/>
          </a:xfrm>
          <a:prstGeom prst="roundRect">
            <a:avLst>
              <a:gd name="adj" fmla="val 563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ic1311-circle"/>
          <p:cNvSpPr/>
          <p:nvPr/>
        </p:nvSpPr>
        <p:spPr>
          <a:xfrm>
            <a:off x="621792" y="1735074"/>
            <a:ext cx="713232" cy="71323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7" name="ic1311-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703" y="1891985"/>
            <a:ext cx="399410" cy="39941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1490472" y="1353312"/>
            <a:ext cx="4353916" cy="1476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場所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安置所・仮埋葬地を平時に決める</a:t>
            </a:r>
            <a:endParaRPr lang="en-US" sz="2000" dirty="0"/>
          </a:p>
        </p:txBody>
      </p:sp>
      <p:sp>
        <p:nvSpPr>
          <p:cNvPr id="9" name="card1312"/>
          <p:cNvSpPr/>
          <p:nvPr/>
        </p:nvSpPr>
        <p:spPr>
          <a:xfrm>
            <a:off x="6210148" y="1280160"/>
            <a:ext cx="5524348" cy="1623060"/>
          </a:xfrm>
          <a:prstGeom prst="roundRect">
            <a:avLst>
              <a:gd name="adj" fmla="val 563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1313-circle"/>
          <p:cNvSpPr/>
          <p:nvPr/>
        </p:nvSpPr>
        <p:spPr>
          <a:xfrm>
            <a:off x="6374740" y="1735074"/>
            <a:ext cx="713232" cy="71323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c1313-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1651" y="1891985"/>
            <a:ext cx="399410" cy="39941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243420" y="1353312"/>
            <a:ext cx="4353916" cy="1476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装備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防護具・納体袋・タグを備蓄</a:t>
            </a:r>
            <a:endParaRPr lang="en-US" sz="2000" dirty="0"/>
          </a:p>
        </p:txBody>
      </p:sp>
      <p:sp>
        <p:nvSpPr>
          <p:cNvPr id="13" name="card1314"/>
          <p:cNvSpPr/>
          <p:nvPr/>
        </p:nvSpPr>
        <p:spPr>
          <a:xfrm>
            <a:off x="457200" y="3131820"/>
            <a:ext cx="5524348" cy="1623060"/>
          </a:xfrm>
          <a:prstGeom prst="roundRect">
            <a:avLst>
              <a:gd name="adj" fmla="val 563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ic1315-circle"/>
          <p:cNvSpPr/>
          <p:nvPr/>
        </p:nvSpPr>
        <p:spPr>
          <a:xfrm>
            <a:off x="621792" y="3586734"/>
            <a:ext cx="713232" cy="713232"/>
          </a:xfrm>
          <a:prstGeom prst="ellipse">
            <a:avLst/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15" name="ic1315-ico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703" y="3743645"/>
            <a:ext cx="399410" cy="39941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1490472" y="3204972"/>
            <a:ext cx="4353916" cy="1476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研修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関係機関と合同で実技訓練</a:t>
            </a:r>
            <a:endParaRPr lang="en-US" sz="2000" dirty="0"/>
          </a:p>
        </p:txBody>
      </p:sp>
      <p:sp>
        <p:nvSpPr>
          <p:cNvPr id="17" name="card1316"/>
          <p:cNvSpPr/>
          <p:nvPr/>
        </p:nvSpPr>
        <p:spPr>
          <a:xfrm>
            <a:off x="6210148" y="3131820"/>
            <a:ext cx="5524348" cy="1623060"/>
          </a:xfrm>
          <a:prstGeom prst="roundRect">
            <a:avLst>
              <a:gd name="adj" fmla="val 563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ic1317-circle"/>
          <p:cNvSpPr/>
          <p:nvPr/>
        </p:nvSpPr>
        <p:spPr>
          <a:xfrm>
            <a:off x="6374740" y="3586734"/>
            <a:ext cx="713232" cy="71323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9" name="ic1317-icon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1651" y="3743645"/>
            <a:ext cx="399410" cy="399410"/>
          </a:xfrm>
          <a:prstGeom prst="rect">
            <a:avLst/>
          </a:prstGeom>
        </p:spPr>
      </p:pic>
      <p:sp>
        <p:nvSpPr>
          <p:cNvPr id="20" name="Text 13"/>
          <p:cNvSpPr txBox="1"/>
          <p:nvPr/>
        </p:nvSpPr>
        <p:spPr>
          <a:xfrm>
            <a:off x="7243420" y="3204972"/>
            <a:ext cx="4353916" cy="14767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心のケア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職員自身を守る仕組みを</a:t>
            </a:r>
            <a:endParaRPr lang="en-US" sz="2000" dirty="0"/>
          </a:p>
        </p:txBody>
      </p:sp>
      <p:sp>
        <p:nvSpPr>
          <p:cNvPr id="21" name="card1318"/>
          <p:cNvSpPr/>
          <p:nvPr/>
        </p:nvSpPr>
        <p:spPr>
          <a:xfrm>
            <a:off x="457200" y="4983480"/>
            <a:ext cx="11277295" cy="1325880"/>
          </a:xfrm>
          <a:prstGeom prst="roundRect">
            <a:avLst>
              <a:gd name="adj" fmla="val 689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Text 15"/>
          <p:cNvSpPr txBox="1"/>
          <p:nvPr/>
        </p:nvSpPr>
        <p:spPr>
          <a:xfrm>
            <a:off x="731520" y="5029200"/>
            <a:ext cx="10728655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御遺体の尊厳、ご家族の心、そして職員の心を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守ることが、災害対応の大切な一部です。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94</a:t>
            </a:fld>
            <a:endParaRPr lang="en-US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参考資料（1/2）</a:t>
            </a:r>
            <a:endParaRPr lang="en-US" sz="3000" dirty="0"/>
          </a:p>
        </p:txBody>
      </p:sp>
      <p:sp>
        <p:nvSpPr>
          <p:cNvPr id="3" name="ic1319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319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320"/>
          <p:cNvSpPr/>
          <p:nvPr/>
        </p:nvSpPr>
        <p:spPr>
          <a:xfrm>
            <a:off x="457200" y="1280160"/>
            <a:ext cx="11277295" cy="72390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685800" y="1316736"/>
            <a:ext cx="10820095" cy="6507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PAHO/WHO「災害時の遺体管理」日本語版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汎米保健機構・世界保健機関</a:t>
            </a:r>
            <a:endParaRPr lang="en-US" sz="2000" dirty="0"/>
          </a:p>
        </p:txBody>
      </p:sp>
      <p:sp>
        <p:nvSpPr>
          <p:cNvPr id="7" name="card1321"/>
          <p:cNvSpPr/>
          <p:nvPr/>
        </p:nvSpPr>
        <p:spPr>
          <a:xfrm>
            <a:off x="457200" y="2141220"/>
            <a:ext cx="11277295" cy="72390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85800" y="2177796"/>
            <a:ext cx="10820095" cy="6507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Management of Dead Bodies in Disaster Situations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PAHO/WHO（英語版）</a:t>
            </a:r>
            <a:endParaRPr lang="en-US" sz="2000" dirty="0"/>
          </a:p>
        </p:txBody>
      </p:sp>
      <p:sp>
        <p:nvSpPr>
          <p:cNvPr id="9" name="card1322"/>
          <p:cNvSpPr/>
          <p:nvPr/>
        </p:nvSpPr>
        <p:spPr>
          <a:xfrm>
            <a:off x="457200" y="3002280"/>
            <a:ext cx="11277295" cy="72390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85800" y="3038856"/>
            <a:ext cx="10820095" cy="6507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災害後の遺体管理：初動対応者向け現場マニュアル 第二版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ICRC・WHO・IFRC ほか</a:t>
            </a:r>
            <a:endParaRPr lang="en-US" sz="2000" dirty="0"/>
          </a:p>
        </p:txBody>
      </p:sp>
      <p:sp>
        <p:nvSpPr>
          <p:cNvPr id="11" name="card1323"/>
          <p:cNvSpPr/>
          <p:nvPr/>
        </p:nvSpPr>
        <p:spPr>
          <a:xfrm>
            <a:off x="457200" y="3863340"/>
            <a:ext cx="11277295" cy="72390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85800" y="3899916"/>
            <a:ext cx="10820095" cy="6507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Management of the Dead in the Aftermath of Disasters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インド国家災害管理庁（NDMA）</a:t>
            </a:r>
            <a:endParaRPr lang="en-US" sz="2000" dirty="0"/>
          </a:p>
        </p:txBody>
      </p:sp>
      <p:sp>
        <p:nvSpPr>
          <p:cNvPr id="13" name="card1324"/>
          <p:cNvSpPr/>
          <p:nvPr/>
        </p:nvSpPr>
        <p:spPr>
          <a:xfrm>
            <a:off x="457200" y="4724400"/>
            <a:ext cx="11277295" cy="72390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85800" y="4760976"/>
            <a:ext cx="10820095" cy="6507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Management of the Dead and Missing Persons Field Manual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フィリピン内務自治省 地方政府アカデミー（2021）</a:t>
            </a:r>
            <a:endParaRPr lang="en-US" sz="2000" dirty="0"/>
          </a:p>
        </p:txBody>
      </p:sp>
      <p:sp>
        <p:nvSpPr>
          <p:cNvPr id="15" name="card1325"/>
          <p:cNvSpPr/>
          <p:nvPr/>
        </p:nvSpPr>
        <p:spPr>
          <a:xfrm>
            <a:off x="457200" y="5585460"/>
            <a:ext cx="11277295" cy="72390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685800" y="5622036"/>
            <a:ext cx="10820095" cy="6507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災害時における遺体の取扱いに関する共通指針（検視・検案等活動マニュアル）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東京都（平成29年8月）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95</a:t>
            </a:fld>
            <a:endParaRPr lang="en-US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参考資料（2/2）</a:t>
            </a:r>
            <a:endParaRPr lang="en-US" sz="3000" dirty="0"/>
          </a:p>
        </p:txBody>
      </p:sp>
      <p:sp>
        <p:nvSpPr>
          <p:cNvPr id="3" name="ic1326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326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327"/>
          <p:cNvSpPr/>
          <p:nvPr/>
        </p:nvSpPr>
        <p:spPr>
          <a:xfrm>
            <a:off x="457200" y="1280160"/>
            <a:ext cx="11277295" cy="72390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685800" y="1316736"/>
            <a:ext cx="10820095" cy="6507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遺体の取扱いに対する心得及び遺体適正処理ガイドライン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広域火葬計画 別添</a:t>
            </a:r>
            <a:endParaRPr lang="en-US" sz="2000" dirty="0"/>
          </a:p>
        </p:txBody>
      </p:sp>
      <p:sp>
        <p:nvSpPr>
          <p:cNvPr id="7" name="card1328"/>
          <p:cNvSpPr/>
          <p:nvPr/>
        </p:nvSpPr>
        <p:spPr>
          <a:xfrm>
            <a:off x="457200" y="2141220"/>
            <a:ext cx="11277295" cy="72390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85800" y="2177796"/>
            <a:ext cx="10820095" cy="6507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健衛発0730第1号（平成26年7月30日）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厚生労働省 健康局生活衛生課長通知</a:t>
            </a:r>
            <a:endParaRPr lang="en-US" sz="2000" dirty="0"/>
          </a:p>
        </p:txBody>
      </p:sp>
      <p:sp>
        <p:nvSpPr>
          <p:cNvPr id="9" name="card1329"/>
          <p:cNvSpPr/>
          <p:nvPr/>
        </p:nvSpPr>
        <p:spPr>
          <a:xfrm>
            <a:off x="457200" y="3002280"/>
            <a:ext cx="11277295" cy="72390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685800" y="3038856"/>
            <a:ext cx="10820095" cy="6507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事業者等における適切な御遺体の取扱い等に関するガイドライン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厚生労働省 生活衛生課（令和7年10月29日）</a:t>
            </a:r>
            <a:endParaRPr lang="en-US" sz="2000" dirty="0"/>
          </a:p>
        </p:txBody>
      </p:sp>
      <p:sp>
        <p:nvSpPr>
          <p:cNvPr id="11" name="card1330"/>
          <p:cNvSpPr/>
          <p:nvPr/>
        </p:nvSpPr>
        <p:spPr>
          <a:xfrm>
            <a:off x="457200" y="3863340"/>
            <a:ext cx="11277295" cy="72390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685800" y="3899916"/>
            <a:ext cx="10820095" cy="6507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遺体確認時の遺族への支援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藤代 富広　トラウマティック・ストレス 第10巻第1号</a:t>
            </a:r>
            <a:endParaRPr lang="en-US" sz="2000" dirty="0"/>
          </a:p>
        </p:txBody>
      </p:sp>
      <p:sp>
        <p:nvSpPr>
          <p:cNvPr id="13" name="card1331"/>
          <p:cNvSpPr/>
          <p:nvPr/>
        </p:nvSpPr>
        <p:spPr>
          <a:xfrm>
            <a:off x="457200" y="4724400"/>
            <a:ext cx="11277295" cy="72390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85800" y="4760976"/>
            <a:ext cx="10820095" cy="6507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大規模自然災害発生後のご遺体管理（仮埋葬）について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日本防災教育訓練センター　サニー カミヤ</a:t>
            </a:r>
            <a:endParaRPr lang="en-US" sz="2000" dirty="0"/>
          </a:p>
        </p:txBody>
      </p:sp>
      <p:sp>
        <p:nvSpPr>
          <p:cNvPr id="15" name="card1332"/>
          <p:cNvSpPr/>
          <p:nvPr/>
        </p:nvSpPr>
        <p:spPr>
          <a:xfrm>
            <a:off x="457200" y="5585460"/>
            <a:ext cx="11277295" cy="72390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685800" y="5622036"/>
            <a:ext cx="10820095" cy="6507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カスタム遺体圧縮袋（VacSeal）の作成提案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日本防災教育訓練センター　サニー カミヤ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96</a:t>
            </a:fld>
            <a:endParaRPr lang="en-US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325880" y="320040"/>
            <a:ext cx="104086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作成・お問い合わせ</a:t>
            </a:r>
            <a:endParaRPr lang="en-US" sz="3000" dirty="0"/>
          </a:p>
        </p:txBody>
      </p:sp>
      <p:sp>
        <p:nvSpPr>
          <p:cNvPr id="3" name="ic1333-circle"/>
          <p:cNvSpPr/>
          <p:nvPr/>
        </p:nvSpPr>
        <p:spPr>
          <a:xfrm>
            <a:off x="457200" y="365760"/>
            <a:ext cx="713232" cy="71323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4" name="ic1333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111" y="522671"/>
            <a:ext cx="399410" cy="399410"/>
          </a:xfrm>
          <a:prstGeom prst="rect">
            <a:avLst/>
          </a:prstGeom>
        </p:spPr>
      </p:pic>
      <p:sp>
        <p:nvSpPr>
          <p:cNvPr id="5" name="card1334"/>
          <p:cNvSpPr/>
          <p:nvPr/>
        </p:nvSpPr>
        <p:spPr>
          <a:xfrm>
            <a:off x="457200" y="1280160"/>
            <a:ext cx="11277295" cy="5029200"/>
          </a:xfrm>
          <a:prstGeom prst="roundRect">
            <a:avLst>
              <a:gd name="adj" fmla="val 181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6" name="qr-xrescue" descr="qr_xrescu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1295" y="1828800"/>
            <a:ext cx="2377440" cy="237744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8625535" y="425196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XRESCUE.JP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22960" y="1554480"/>
            <a:ext cx="7802575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作成</a:t>
            </a:r>
            <a:endParaRPr lang="en-US" sz="2000" dirty="0"/>
          </a:p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一般社団法人</a:t>
            </a:r>
            <a:endParaRPr lang="en-US" sz="2000" dirty="0"/>
          </a:p>
          <a:p>
            <a:pPr indent="0" marL="0">
              <a:buNone/>
            </a:pPr>
            <a:r>
              <a:rPr lang="en-US" sz="2600" b="1" dirty="0">
                <a:solidFill>
                  <a:schemeClr val="tx2"/>
                </a:solidFill>
              </a:rPr>
              <a:t>日本防災教育訓練センター</a:t>
            </a:r>
            <a:endParaRPr lang="en-US" sz="2000" dirty="0"/>
          </a:p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</a:rPr>
              <a:t>代表理事　サニー カミヤ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 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資料・研修のご案内は</a:t>
            </a:r>
            <a:endParaRPr lang="en-US" sz="2000" dirty="0"/>
          </a:p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QRコードから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731520" cy="36576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2000">
                <a:solidFill>
                  <a:schemeClr val="accent1"/>
                </a:solidFill>
              </a:defRPr>
            </a:lvl1pPr>
          </a:lstStyle>
          <a:p>
            <a:pPr algn="r"/>
            <a:fld id="{F7021451-1387-4CA6-816F-3879F97B5CBC}" type="slidenum">
              <a:rPr b="1" lang="en-US"/>
              <a:t>97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saster Care">
  <a:themeElements>
    <a:clrScheme name="Disaster Care">
      <a:dk1>
        <a:srgbClr val="1F2A30"/>
      </a:dk1>
      <a:lt1>
        <a:srgbClr val="FFFFFF"/>
      </a:lt1>
      <a:dk2>
        <a:srgbClr val="2F4858"/>
      </a:dk2>
      <a:lt2>
        <a:srgbClr val="EEF3F0"/>
      </a:lt2>
      <a:accent1>
        <a:srgbClr val="3F6F5A"/>
      </a:accent1>
      <a:accent2>
        <a:srgbClr val="B8862B"/>
      </a:accent2>
      <a:accent3>
        <a:srgbClr val="9E3A3A"/>
      </a:accent3>
      <a:accent4>
        <a:srgbClr val="4C6A8A"/>
      </a:accent4>
      <a:accent5>
        <a:srgbClr val="7A6C9D"/>
      </a:accent5>
      <a:accent6>
        <a:srgbClr val="5E8C7E"/>
      </a:accent6>
      <a:hlink>
        <a:srgbClr val="4C6A8A"/>
      </a:hlink>
      <a:folHlink>
        <a:srgbClr val="7A6C9D"/>
      </a:folHlink>
    </a:clrScheme>
    <a:fontScheme name="Disaster Care">
      <a:majorFont>
        <a:latin typeface="Meiryo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eiryo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97</Slides>
  <Notes>97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97</vt:i4>
      </vt:variant>
    </vt:vector>
  </HeadingPairs>
  <TitlesOfParts>
    <vt:vector size="10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大規模災害時の御遺体対応 準備と心のケア</dc:title>
  <dc:subject>PptxGenJS Presentation</dc:subject>
  <dc:creator>PptxGenJS</dc:creator>
  <cp:lastModifiedBy>PptxGenJS</cp:lastModifiedBy>
  <cp:revision>1</cp:revision>
  <dcterms:created xsi:type="dcterms:W3CDTF">2026-10-02T04:44:15Z</dcterms:created>
  <dcterms:modified xsi:type="dcterms:W3CDTF">2026-10-02T04:44:15Z</dcterms:modified>
</cp:coreProperties>
</file>